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894" r:id="rId3"/>
    <p:sldId id="946" r:id="rId4"/>
    <p:sldId id="950" r:id="rId5"/>
    <p:sldId id="945" r:id="rId6"/>
    <p:sldId id="921" r:id="rId7"/>
    <p:sldId id="906" r:id="rId8"/>
    <p:sldId id="896" r:id="rId9"/>
    <p:sldId id="897" r:id="rId10"/>
    <p:sldId id="948" r:id="rId11"/>
    <p:sldId id="952" r:id="rId12"/>
    <p:sldId id="949" r:id="rId13"/>
    <p:sldId id="841" r:id="rId14"/>
    <p:sldId id="947" r:id="rId15"/>
    <p:sldId id="908" r:id="rId16"/>
    <p:sldId id="911" r:id="rId17"/>
    <p:sldId id="913" r:id="rId18"/>
    <p:sldId id="914" r:id="rId19"/>
    <p:sldId id="951" r:id="rId20"/>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Porter" initials="DP" lastIdx="1" clrIdx="0">
    <p:extLst>
      <p:ext uri="{19B8F6BF-5375-455C-9EA6-DF929625EA0E}">
        <p15:presenceInfo xmlns:p15="http://schemas.microsoft.com/office/powerpoint/2012/main" userId="e9b60c6bce99a7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93D0"/>
    <a:srgbClr val="84A2D8"/>
    <a:srgbClr val="4472C4"/>
    <a:srgbClr val="94B8E8"/>
    <a:srgbClr val="205091"/>
    <a:srgbClr val="215A93"/>
    <a:srgbClr val="C4A3D9"/>
    <a:srgbClr val="D3D3D3"/>
    <a:srgbClr val="2F5597"/>
    <a:srgbClr val="D4D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80" autoAdjust="0"/>
    <p:restoredTop sz="94660"/>
  </p:normalViewPr>
  <p:slideViewPr>
    <p:cSldViewPr snapToGrid="0">
      <p:cViewPr varScale="1">
        <p:scale>
          <a:sx n="85" d="100"/>
          <a:sy n="85" d="100"/>
        </p:scale>
        <p:origin x="188" y="68"/>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6602BF7C-9740-40F8-868E-E2027595675D}" type="datetimeFigureOut">
              <a:rPr lang="en-US" smtClean="0"/>
              <a:t>10/21/2022</a:t>
            </a:fld>
            <a:endParaRPr lang="en-US" dirty="0"/>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E327E211-C04F-4292-8300-717D02E3BC64}" type="slidenum">
              <a:rPr lang="en-US" smtClean="0"/>
              <a:t>‹#›</a:t>
            </a:fld>
            <a:endParaRPr lang="en-US" dirty="0"/>
          </a:p>
        </p:txBody>
      </p:sp>
    </p:spTree>
    <p:extLst>
      <p:ext uri="{BB962C8B-B14F-4D97-AF65-F5344CB8AC3E}">
        <p14:creationId xmlns:p14="http://schemas.microsoft.com/office/powerpoint/2010/main" val="77608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3</a:t>
            </a:fld>
            <a:endParaRPr lang="en-US" dirty="0"/>
          </a:p>
        </p:txBody>
      </p:sp>
    </p:spTree>
    <p:extLst>
      <p:ext uri="{BB962C8B-B14F-4D97-AF65-F5344CB8AC3E}">
        <p14:creationId xmlns:p14="http://schemas.microsoft.com/office/powerpoint/2010/main" val="363189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17</a:t>
            </a:fld>
            <a:endParaRPr lang="en-US" dirty="0"/>
          </a:p>
        </p:txBody>
      </p:sp>
    </p:spTree>
    <p:extLst>
      <p:ext uri="{BB962C8B-B14F-4D97-AF65-F5344CB8AC3E}">
        <p14:creationId xmlns:p14="http://schemas.microsoft.com/office/powerpoint/2010/main" val="347354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A2D26F-3BF9-3241-8321-03A06B1698B1}" type="slidenum">
              <a:rPr lang="en-US" smtClean="0"/>
              <a:t>4</a:t>
            </a:fld>
            <a:endParaRPr lang="en-US" dirty="0"/>
          </a:p>
        </p:txBody>
      </p:sp>
    </p:spTree>
    <p:extLst>
      <p:ext uri="{BB962C8B-B14F-4D97-AF65-F5344CB8AC3E}">
        <p14:creationId xmlns:p14="http://schemas.microsoft.com/office/powerpoint/2010/main" val="162869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5</a:t>
            </a:fld>
            <a:endParaRPr lang="en-US" dirty="0"/>
          </a:p>
        </p:txBody>
      </p:sp>
    </p:spTree>
    <p:extLst>
      <p:ext uri="{BB962C8B-B14F-4D97-AF65-F5344CB8AC3E}">
        <p14:creationId xmlns:p14="http://schemas.microsoft.com/office/powerpoint/2010/main" val="290179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7</a:t>
            </a:fld>
            <a:endParaRPr lang="en-US" dirty="0"/>
          </a:p>
        </p:txBody>
      </p:sp>
    </p:spTree>
    <p:extLst>
      <p:ext uri="{BB962C8B-B14F-4D97-AF65-F5344CB8AC3E}">
        <p14:creationId xmlns:p14="http://schemas.microsoft.com/office/powerpoint/2010/main" val="181228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8</a:t>
            </a:fld>
            <a:endParaRPr lang="en-US" dirty="0"/>
          </a:p>
        </p:txBody>
      </p:sp>
    </p:spTree>
    <p:extLst>
      <p:ext uri="{BB962C8B-B14F-4D97-AF65-F5344CB8AC3E}">
        <p14:creationId xmlns:p14="http://schemas.microsoft.com/office/powerpoint/2010/main" val="54082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10</a:t>
            </a:fld>
            <a:endParaRPr lang="en-US" dirty="0"/>
          </a:p>
        </p:txBody>
      </p:sp>
    </p:spTree>
    <p:extLst>
      <p:ext uri="{BB962C8B-B14F-4D97-AF65-F5344CB8AC3E}">
        <p14:creationId xmlns:p14="http://schemas.microsoft.com/office/powerpoint/2010/main" val="428955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11</a:t>
            </a:fld>
            <a:endParaRPr lang="en-US" dirty="0"/>
          </a:p>
        </p:txBody>
      </p:sp>
    </p:spTree>
    <p:extLst>
      <p:ext uri="{BB962C8B-B14F-4D97-AF65-F5344CB8AC3E}">
        <p14:creationId xmlns:p14="http://schemas.microsoft.com/office/powerpoint/2010/main" val="159087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13</a:t>
            </a:fld>
            <a:endParaRPr lang="en-US" dirty="0"/>
          </a:p>
        </p:txBody>
      </p:sp>
    </p:spTree>
    <p:extLst>
      <p:ext uri="{BB962C8B-B14F-4D97-AF65-F5344CB8AC3E}">
        <p14:creationId xmlns:p14="http://schemas.microsoft.com/office/powerpoint/2010/main" val="410312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2075C-AA12-4936-802E-CFC32FC81E9A}" type="slidenum">
              <a:rPr lang="en-US" smtClean="0"/>
              <a:pPr/>
              <a:t>15</a:t>
            </a:fld>
            <a:endParaRPr lang="en-US" dirty="0"/>
          </a:p>
        </p:txBody>
      </p:sp>
    </p:spTree>
    <p:extLst>
      <p:ext uri="{BB962C8B-B14F-4D97-AF65-F5344CB8AC3E}">
        <p14:creationId xmlns:p14="http://schemas.microsoft.com/office/powerpoint/2010/main" val="601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F531-8D1E-46B6-AF43-065A3745F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882248-A1F6-4372-89E9-8160E76920E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20B91-37EE-4002-9021-A10DBE382754}"/>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5" name="Footer Placeholder 4">
            <a:extLst>
              <a:ext uri="{FF2B5EF4-FFF2-40B4-BE49-F238E27FC236}">
                <a16:creationId xmlns:a16="http://schemas.microsoft.com/office/drawing/2014/main" id="{05431ACB-2076-4C84-A849-D099F01A7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CFB8D-2557-459E-943E-B45845618A45}"/>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32742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0F89-D15B-4860-A80B-5F46F17A5E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D178A8-8DAD-4F61-8950-7E1576D9F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B71E8-3108-417B-B121-C17B39D25B18}"/>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5" name="Footer Placeholder 4">
            <a:extLst>
              <a:ext uri="{FF2B5EF4-FFF2-40B4-BE49-F238E27FC236}">
                <a16:creationId xmlns:a16="http://schemas.microsoft.com/office/drawing/2014/main" id="{E0F0E2DC-2FB7-4F24-8258-E1FDE1500F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726D51-BE42-4DE7-854F-2925D281C670}"/>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297049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671EE5-FEB6-45F1-8D65-598EC4591323}"/>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8069F0-39D7-4A42-B993-015DE50E7D05}"/>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C4280-FD91-4160-BA33-A80C8373E538}"/>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5" name="Footer Placeholder 4">
            <a:extLst>
              <a:ext uri="{FF2B5EF4-FFF2-40B4-BE49-F238E27FC236}">
                <a16:creationId xmlns:a16="http://schemas.microsoft.com/office/drawing/2014/main" id="{228240FD-F068-4828-8273-435068E5E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16123C-F2EF-4846-B0D6-B03218CAD43C}"/>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134178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79A9-E10D-4D39-92DE-E8A09869A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1DD32D-3774-4F37-9075-E7E7910C5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6DE97F-2803-40E5-8C9B-55C9680027A0}"/>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5" name="Footer Placeholder 4">
            <a:extLst>
              <a:ext uri="{FF2B5EF4-FFF2-40B4-BE49-F238E27FC236}">
                <a16:creationId xmlns:a16="http://schemas.microsoft.com/office/drawing/2014/main" id="{BCAB85B3-132A-4C69-B003-D0EB8C6F0C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B0C71-6367-4F3E-BAE2-71054CBB901C}"/>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135458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5C00-AB75-4C02-A5E1-6E02398E9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6D3AE7-848A-4E60-8E3E-0010ADD01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274E3-C6C7-4D90-956E-8CC8BD40F199}"/>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5" name="Footer Placeholder 4">
            <a:extLst>
              <a:ext uri="{FF2B5EF4-FFF2-40B4-BE49-F238E27FC236}">
                <a16:creationId xmlns:a16="http://schemas.microsoft.com/office/drawing/2014/main" id="{55C5D163-F857-499C-B3B1-9A5C5844F5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91979D-15CA-422E-A4A5-A062DA12D065}"/>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41762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58B5-9D47-4DF3-8A79-F9232020C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8B689-E052-4D8B-AAA7-8E03C7AE24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D94033-A77E-42D1-A3CC-E7EEF9A73F5C}"/>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5" name="Footer Placeholder 4">
            <a:extLst>
              <a:ext uri="{FF2B5EF4-FFF2-40B4-BE49-F238E27FC236}">
                <a16:creationId xmlns:a16="http://schemas.microsoft.com/office/drawing/2014/main" id="{235ABAE4-8F8B-4F04-9547-8D0BCB71CE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FA4B4-8E17-4F40-8F5A-B422EE001616}"/>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19326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1D02-5255-4D96-A493-FE14BA135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500B5-C148-4BA6-9BC3-B044234EF5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064686-91A1-4B79-ACC9-22F4C1088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E1CED1-E40A-4659-81AF-37DE0FAC1801}"/>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6" name="Footer Placeholder 5">
            <a:extLst>
              <a:ext uri="{FF2B5EF4-FFF2-40B4-BE49-F238E27FC236}">
                <a16:creationId xmlns:a16="http://schemas.microsoft.com/office/drawing/2014/main" id="{9074B6EE-D545-4171-9BE2-8BA2A750B9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55631F-82AB-4A41-A39F-39D8C5B6C8EE}"/>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133263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9CE0-1B0E-416D-98AB-59FA340FD5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92B234-EDEB-4652-B7C0-0E57F0CCF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3ACC8C-4553-4F71-AAB5-25EB45DBF9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C889E0-2BA9-4B95-B666-A0F7C4B68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3E05D4-5571-4ED4-ADDB-B8E3654FD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B334C-97B6-4A1E-87AA-7D39FC61EB82}"/>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8" name="Footer Placeholder 7">
            <a:extLst>
              <a:ext uri="{FF2B5EF4-FFF2-40B4-BE49-F238E27FC236}">
                <a16:creationId xmlns:a16="http://schemas.microsoft.com/office/drawing/2014/main" id="{CDFDA506-68C2-4B86-9A49-7A755787FA3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4214BE-1553-4AD0-A37B-E73A21D8807F}"/>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3068719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3CEA-E639-44DD-A5D2-4596222FA9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10FDB-C096-46C8-AB24-B2A3E0007072}"/>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4" name="Footer Placeholder 3">
            <a:extLst>
              <a:ext uri="{FF2B5EF4-FFF2-40B4-BE49-F238E27FC236}">
                <a16:creationId xmlns:a16="http://schemas.microsoft.com/office/drawing/2014/main" id="{27B15BC3-DB7E-4BA8-A990-6F9270A1CCD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09392EF-A07D-4345-BDC0-933E592A23C7}"/>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459029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45F43-E1C4-4F8A-86D8-6C2832629D28}"/>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3" name="Footer Placeholder 2">
            <a:extLst>
              <a:ext uri="{FF2B5EF4-FFF2-40B4-BE49-F238E27FC236}">
                <a16:creationId xmlns:a16="http://schemas.microsoft.com/office/drawing/2014/main" id="{CF1496FD-0E6C-4491-B67A-5A31573624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9EF33D-9666-4C5D-B406-8D68C86C90DE}"/>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2144303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59DB-64FD-402D-AEF2-26A6C8A0F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B574B8-6A0D-4AD4-8D42-EF3A1510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C4F16-6445-4DD6-B300-254A4D3F9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BECD8-74DD-407F-83CC-CC44143950E3}"/>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6" name="Footer Placeholder 5">
            <a:extLst>
              <a:ext uri="{FF2B5EF4-FFF2-40B4-BE49-F238E27FC236}">
                <a16:creationId xmlns:a16="http://schemas.microsoft.com/office/drawing/2014/main" id="{2D65B036-0A18-4BBA-B90D-2780EB9306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2CF139-55EC-4434-8FFD-F80FB04E5094}"/>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245840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1F8F-39E7-43F9-B533-5BBD6676C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FACBE-A429-41C9-9055-1BD931BE6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4FB94-5103-4580-BB9E-A112A0BB702D}"/>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5" name="Footer Placeholder 4">
            <a:extLst>
              <a:ext uri="{FF2B5EF4-FFF2-40B4-BE49-F238E27FC236}">
                <a16:creationId xmlns:a16="http://schemas.microsoft.com/office/drawing/2014/main" id="{B54CA1D3-20D0-4DF1-906C-BC6B07061A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9B63C0-31DC-45C9-AF09-7B31709DBB29}"/>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424681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4D77-6638-4569-B5D8-2EF0FF1E0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59F9F2-0ED2-4BD9-B3D0-0C913318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F2062D-CB22-4FCD-B85D-13145A505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97C1F-26AD-49EA-B102-76B44C626A2A}"/>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6" name="Footer Placeholder 5">
            <a:extLst>
              <a:ext uri="{FF2B5EF4-FFF2-40B4-BE49-F238E27FC236}">
                <a16:creationId xmlns:a16="http://schemas.microsoft.com/office/drawing/2014/main" id="{83DC7749-D1E2-4D46-A460-E135BCEA18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B69BB9-9980-4183-B097-8DE74ADD3F91}"/>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2474378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80F4-F707-40F7-B9DF-5BA5B60B5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0DD3A-95FF-4321-BE6F-C864C1432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CE12A-8BA6-43E8-A978-FD10255084DD}"/>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5" name="Footer Placeholder 4">
            <a:extLst>
              <a:ext uri="{FF2B5EF4-FFF2-40B4-BE49-F238E27FC236}">
                <a16:creationId xmlns:a16="http://schemas.microsoft.com/office/drawing/2014/main" id="{7ECEF476-DFA6-4A31-B44B-F40D0C9420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01EE12-348D-4EAF-A795-9ED61DD4C66C}"/>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374956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A76644-E2E9-4432-8CCA-A52F042CFB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87FF18-0E2B-49AA-A824-C44743F7F1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38F22-D6EC-4BE3-93F4-104F985F90C9}"/>
              </a:ext>
            </a:extLst>
          </p:cNvPr>
          <p:cNvSpPr>
            <a:spLocks noGrp="1"/>
          </p:cNvSpPr>
          <p:nvPr>
            <p:ph type="dt" sz="half" idx="10"/>
          </p:nvPr>
        </p:nvSpPr>
        <p:spPr/>
        <p:txBody>
          <a:bodyPr/>
          <a:lstStyle/>
          <a:p>
            <a:fld id="{E80645E9-4BB0-49A8-BAE0-E483E383D6A1}" type="datetimeFigureOut">
              <a:rPr lang="en-US" smtClean="0"/>
              <a:t>10/21/2022</a:t>
            </a:fld>
            <a:endParaRPr lang="en-US" dirty="0"/>
          </a:p>
        </p:txBody>
      </p:sp>
      <p:sp>
        <p:nvSpPr>
          <p:cNvPr id="5" name="Footer Placeholder 4">
            <a:extLst>
              <a:ext uri="{FF2B5EF4-FFF2-40B4-BE49-F238E27FC236}">
                <a16:creationId xmlns:a16="http://schemas.microsoft.com/office/drawing/2014/main" id="{1076A859-FDC4-4A09-9C9F-7047AE054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6BA57E-CDC1-4B9C-9FA0-85B849EDA15E}"/>
              </a:ext>
            </a:extLst>
          </p:cNvPr>
          <p:cNvSpPr>
            <a:spLocks noGrp="1"/>
          </p:cNvSpPr>
          <p:nvPr>
            <p:ph type="sldNum" sz="quarter" idx="12"/>
          </p:nvPr>
        </p:nvSpPr>
        <p:spPr/>
        <p:txBody>
          <a:bodyPr/>
          <a:lstStyle/>
          <a:p>
            <a:fld id="{EFB08921-8A6E-42F7-B62C-3E72FCD2CDDC}" type="slidenum">
              <a:rPr lang="en-US" smtClean="0"/>
              <a:t>‹#›</a:t>
            </a:fld>
            <a:endParaRPr lang="en-US" dirty="0"/>
          </a:p>
        </p:txBody>
      </p:sp>
    </p:spTree>
    <p:extLst>
      <p:ext uri="{BB962C8B-B14F-4D97-AF65-F5344CB8AC3E}">
        <p14:creationId xmlns:p14="http://schemas.microsoft.com/office/powerpoint/2010/main" val="135907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91A3-2018-48D4-9056-A550E9ABFCCB}"/>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D9498-A093-4FD0-B359-94C9A0F18B88}"/>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0C181B-3E82-47B9-8DB8-D4DE3028DC51}"/>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5" name="Footer Placeholder 4">
            <a:extLst>
              <a:ext uri="{FF2B5EF4-FFF2-40B4-BE49-F238E27FC236}">
                <a16:creationId xmlns:a16="http://schemas.microsoft.com/office/drawing/2014/main" id="{BD58C98D-8E0D-4A95-A78F-282F9BA48C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693C91-739B-4950-8371-E9B2B09E52B3}"/>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67337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11CD-A7D3-488E-BBC6-2E051CBC8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AD15F-E3DB-4421-B483-9060C40FC5F3}"/>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B9A8B-C0CC-404B-969B-C54796B445E4}"/>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C3435-AFA7-4426-903B-AA46004105D5}"/>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6" name="Footer Placeholder 5">
            <a:extLst>
              <a:ext uri="{FF2B5EF4-FFF2-40B4-BE49-F238E27FC236}">
                <a16:creationId xmlns:a16="http://schemas.microsoft.com/office/drawing/2014/main" id="{869CE14D-13DA-45DD-BE9A-CA3755CA44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E6229B-BA50-4E16-AA9E-8F7FCF124E63}"/>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389510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E333-E80D-43DC-89E6-4136152DD63A}"/>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BF8936-6232-42F9-9708-A988093CB47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3B2DB-2760-4A45-B5AD-47EF99606C9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A1C35-B1C4-4EB4-9640-5D783F3CD59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4EDE1-4913-4DA6-954B-AC6093295C47}"/>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A714B-F6AA-48DE-A6B8-7C846C770BD3}"/>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8" name="Footer Placeholder 7">
            <a:extLst>
              <a:ext uri="{FF2B5EF4-FFF2-40B4-BE49-F238E27FC236}">
                <a16:creationId xmlns:a16="http://schemas.microsoft.com/office/drawing/2014/main" id="{4CBACB80-0828-4B55-840A-2CB45ECD59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0890B0-462C-405D-A23E-DE00BCD550E2}"/>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86567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A96B-DE81-44AC-BAA6-2D37CB23E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AA988D-2A4F-4B4A-BE51-E1833D4FDF0F}"/>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4" name="Footer Placeholder 3">
            <a:extLst>
              <a:ext uri="{FF2B5EF4-FFF2-40B4-BE49-F238E27FC236}">
                <a16:creationId xmlns:a16="http://schemas.microsoft.com/office/drawing/2014/main" id="{5BBB83CD-6574-4B3C-9187-71A6DFA221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5F66D0-4442-4550-A47C-F520C01386DF}"/>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333510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E1CF7-1B7C-4ED7-8A16-FA2BB7A8C946}"/>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3" name="Footer Placeholder 2">
            <a:extLst>
              <a:ext uri="{FF2B5EF4-FFF2-40B4-BE49-F238E27FC236}">
                <a16:creationId xmlns:a16="http://schemas.microsoft.com/office/drawing/2014/main" id="{DA5C8633-37C0-4BBF-B3D6-BFD643D9DC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678B6FD-33A3-42B5-B1EB-78BFA2D16928}"/>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353743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1506-5F55-41CE-8938-43724E7C90B2}"/>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16BFA-D562-429E-9940-45CABE2E469F}"/>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89517-19E4-44CC-8B9F-6311E9658A86}"/>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CE72FB97-2C3E-424F-94F1-9174457A2891}"/>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6" name="Footer Placeholder 5">
            <a:extLst>
              <a:ext uri="{FF2B5EF4-FFF2-40B4-BE49-F238E27FC236}">
                <a16:creationId xmlns:a16="http://schemas.microsoft.com/office/drawing/2014/main" id="{E1BD2610-A169-4838-9640-CC53DA75B3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869416-53DB-43F2-93F4-8F3D0BF9EEDC}"/>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13719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B244-F6C7-4DE2-B09E-2AFA9D56EFDD}"/>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BC213-EE9D-4390-8A5D-CB3477D9D10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08AC8B8D-97F9-4383-BA7B-9D70C5C829E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6031EE5D-CA70-4BB1-B800-A40F2CDC4550}"/>
              </a:ext>
            </a:extLst>
          </p:cNvPr>
          <p:cNvSpPr>
            <a:spLocks noGrp="1"/>
          </p:cNvSpPr>
          <p:nvPr>
            <p:ph type="dt" sz="half" idx="10"/>
          </p:nvPr>
        </p:nvSpPr>
        <p:spPr/>
        <p:txBody>
          <a:bodyPr/>
          <a:lstStyle/>
          <a:p>
            <a:fld id="{5D4F4DDA-6DE1-4E72-8A44-849CE9C94345}" type="datetimeFigureOut">
              <a:rPr lang="en-US" smtClean="0"/>
              <a:t>10/21/2022</a:t>
            </a:fld>
            <a:endParaRPr lang="en-US" dirty="0"/>
          </a:p>
        </p:txBody>
      </p:sp>
      <p:sp>
        <p:nvSpPr>
          <p:cNvPr id="6" name="Footer Placeholder 5">
            <a:extLst>
              <a:ext uri="{FF2B5EF4-FFF2-40B4-BE49-F238E27FC236}">
                <a16:creationId xmlns:a16="http://schemas.microsoft.com/office/drawing/2014/main" id="{4D1FB242-CC18-4548-ABB2-AE91D0F09F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07859E-C23F-45DF-9C40-02995D8C838A}"/>
              </a:ext>
            </a:extLst>
          </p:cNvPr>
          <p:cNvSpPr>
            <a:spLocks noGrp="1"/>
          </p:cNvSpPr>
          <p:nvPr>
            <p:ph type="sldNum" sz="quarter" idx="12"/>
          </p:nvPr>
        </p:nvSpPr>
        <p:spPr/>
        <p:txBody>
          <a:bodyPr/>
          <a:lstStyle/>
          <a:p>
            <a:fld id="{A6D23487-1EB8-456D-9D58-61A60EF1C9CC}" type="slidenum">
              <a:rPr lang="en-US" smtClean="0"/>
              <a:t>‹#›</a:t>
            </a:fld>
            <a:endParaRPr lang="en-US" dirty="0"/>
          </a:p>
        </p:txBody>
      </p:sp>
    </p:spTree>
    <p:extLst>
      <p:ext uri="{BB962C8B-B14F-4D97-AF65-F5344CB8AC3E}">
        <p14:creationId xmlns:p14="http://schemas.microsoft.com/office/powerpoint/2010/main" val="259020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C63A77-0C63-46F7-AE61-D73DD6665867}"/>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95E8D0-D33C-4E68-885F-FBF7CE236D26}"/>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FA656-74C6-4D75-9A41-F33078C4590F}"/>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F4DDA-6DE1-4E72-8A44-849CE9C94345}" type="datetimeFigureOut">
              <a:rPr lang="en-US" smtClean="0"/>
              <a:t>10/21/2022</a:t>
            </a:fld>
            <a:endParaRPr lang="en-US" dirty="0"/>
          </a:p>
        </p:txBody>
      </p:sp>
      <p:sp>
        <p:nvSpPr>
          <p:cNvPr id="5" name="Footer Placeholder 4">
            <a:extLst>
              <a:ext uri="{FF2B5EF4-FFF2-40B4-BE49-F238E27FC236}">
                <a16:creationId xmlns:a16="http://schemas.microsoft.com/office/drawing/2014/main" id="{2B7387DA-6B55-43FC-B8F7-EDCBBB5FCE2D}"/>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0A8B3BA-0F93-4050-B3F9-783B6720D016}"/>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23487-1EB8-456D-9D58-61A60EF1C9CC}" type="slidenum">
              <a:rPr lang="en-US" smtClean="0"/>
              <a:t>‹#›</a:t>
            </a:fld>
            <a:endParaRPr lang="en-US" dirty="0"/>
          </a:p>
        </p:txBody>
      </p:sp>
    </p:spTree>
    <p:extLst>
      <p:ext uri="{BB962C8B-B14F-4D97-AF65-F5344CB8AC3E}">
        <p14:creationId xmlns:p14="http://schemas.microsoft.com/office/powerpoint/2010/main" val="290108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C2BE1-2E37-4636-B832-60A219777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32B1DC-0F75-4444-BEF9-6E3416C28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485B5-8D59-4FB5-A642-FA3F393C8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645E9-4BB0-49A8-BAE0-E483E383D6A1}" type="datetimeFigureOut">
              <a:rPr lang="en-US" smtClean="0"/>
              <a:t>10/21/2022</a:t>
            </a:fld>
            <a:endParaRPr lang="en-US" dirty="0"/>
          </a:p>
        </p:txBody>
      </p:sp>
      <p:sp>
        <p:nvSpPr>
          <p:cNvPr id="5" name="Footer Placeholder 4">
            <a:extLst>
              <a:ext uri="{FF2B5EF4-FFF2-40B4-BE49-F238E27FC236}">
                <a16:creationId xmlns:a16="http://schemas.microsoft.com/office/drawing/2014/main" id="{03A2ECE0-F38E-49B8-9647-8ACAC8143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0EFE4F1-5E87-49EE-BC0F-AC4B6AD39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08921-8A6E-42F7-B62C-3E72FCD2CDDC}" type="slidenum">
              <a:rPr lang="en-US" smtClean="0"/>
              <a:t>‹#›</a:t>
            </a:fld>
            <a:endParaRPr lang="en-US" dirty="0"/>
          </a:p>
        </p:txBody>
      </p:sp>
    </p:spTree>
    <p:extLst>
      <p:ext uri="{BB962C8B-B14F-4D97-AF65-F5344CB8AC3E}">
        <p14:creationId xmlns:p14="http://schemas.microsoft.com/office/powerpoint/2010/main" val="3613690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9.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37.jp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jfif"/><Relationship Id="rId9" Type="http://schemas.openxmlformats.org/officeDocument/2006/relationships/image" Target="../media/image43.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37.jp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35.png"/><Relationship Id="rId20"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jp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sitting, indoor&#10;&#10;Description automatically generated">
            <a:extLst>
              <a:ext uri="{FF2B5EF4-FFF2-40B4-BE49-F238E27FC236}">
                <a16:creationId xmlns:a16="http://schemas.microsoft.com/office/drawing/2014/main" id="{1E9BB96A-DF48-4FC0-89A0-9A8A690DC3C8}"/>
              </a:ext>
            </a:extLst>
          </p:cNvPr>
          <p:cNvPicPr>
            <a:picLocks noChangeAspect="1"/>
          </p:cNvPicPr>
          <p:nvPr/>
        </p:nvPicPr>
        <p:blipFill rotWithShape="1">
          <a:blip r:embed="rId2"/>
          <a:srcRect l="25000"/>
          <a:stretch/>
        </p:blipFill>
        <p:spPr>
          <a:xfrm>
            <a:off x="3025023" y="0"/>
            <a:ext cx="9166977" cy="6858000"/>
          </a:xfrm>
          <a:prstGeom prst="rect">
            <a:avLst/>
          </a:prstGeom>
        </p:spPr>
      </p:pic>
      <p:pic>
        <p:nvPicPr>
          <p:cNvPr id="5" name="Picture 4">
            <a:extLst>
              <a:ext uri="{FF2B5EF4-FFF2-40B4-BE49-F238E27FC236}">
                <a16:creationId xmlns:a16="http://schemas.microsoft.com/office/drawing/2014/main" id="{3BED60B9-42A2-4877-8C2A-C949F2ECCD2D}"/>
              </a:ext>
            </a:extLst>
          </p:cNvPr>
          <p:cNvPicPr>
            <a:picLocks noChangeAspect="1"/>
          </p:cNvPicPr>
          <p:nvPr/>
        </p:nvPicPr>
        <p:blipFill>
          <a:blip r:embed="rId3"/>
          <a:stretch>
            <a:fillRect/>
          </a:stretch>
        </p:blipFill>
        <p:spPr>
          <a:xfrm>
            <a:off x="2378531" y="687880"/>
            <a:ext cx="2081545" cy="688963"/>
          </a:xfrm>
          <a:prstGeom prst="rect">
            <a:avLst/>
          </a:prstGeom>
        </p:spPr>
      </p:pic>
      <p:pic>
        <p:nvPicPr>
          <p:cNvPr id="7" name="Picture 6">
            <a:extLst>
              <a:ext uri="{FF2B5EF4-FFF2-40B4-BE49-F238E27FC236}">
                <a16:creationId xmlns:a16="http://schemas.microsoft.com/office/drawing/2014/main" id="{BD42E5FB-387C-4332-936B-90617C18E551}"/>
              </a:ext>
            </a:extLst>
          </p:cNvPr>
          <p:cNvPicPr>
            <a:picLocks noChangeAspect="1"/>
          </p:cNvPicPr>
          <p:nvPr/>
        </p:nvPicPr>
        <p:blipFill>
          <a:blip r:embed="rId4"/>
          <a:stretch>
            <a:fillRect/>
          </a:stretch>
        </p:blipFill>
        <p:spPr>
          <a:xfrm>
            <a:off x="1133303" y="1796025"/>
            <a:ext cx="4572000" cy="76200"/>
          </a:xfrm>
          <a:prstGeom prst="rect">
            <a:avLst/>
          </a:prstGeom>
        </p:spPr>
      </p:pic>
      <p:sp>
        <p:nvSpPr>
          <p:cNvPr id="6" name="Title 5">
            <a:extLst>
              <a:ext uri="{FF2B5EF4-FFF2-40B4-BE49-F238E27FC236}">
                <a16:creationId xmlns:a16="http://schemas.microsoft.com/office/drawing/2014/main" id="{B1829D8A-996F-4343-9BD4-3E5247A902AC}"/>
              </a:ext>
            </a:extLst>
          </p:cNvPr>
          <p:cNvSpPr txBox="1">
            <a:spLocks/>
          </p:cNvSpPr>
          <p:nvPr/>
        </p:nvSpPr>
        <p:spPr>
          <a:xfrm>
            <a:off x="366732" y="2291407"/>
            <a:ext cx="6105142" cy="134398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2800" b="1"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t>Enabling Addressable TV Advertising </a:t>
            </a:r>
            <a:br>
              <a:rPr lang="en-US" sz="2800" b="1"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br>
            <a:r>
              <a:rPr lang="en-US" sz="2800" b="1"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t>Across Linear, VOD and Streaming </a:t>
            </a:r>
            <a:br>
              <a:rPr lang="en-US" sz="2800" b="1"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br>
            <a:r>
              <a:rPr lang="en-US" sz="2800" b="1"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t>for Revenue Optimization</a:t>
            </a:r>
          </a:p>
        </p:txBody>
      </p:sp>
    </p:spTree>
    <p:extLst>
      <p:ext uri="{BB962C8B-B14F-4D97-AF65-F5344CB8AC3E}">
        <p14:creationId xmlns:p14="http://schemas.microsoft.com/office/powerpoint/2010/main" val="56234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7B6C22-CE53-486A-BC48-81A68ABBF206}"/>
              </a:ext>
            </a:extLst>
          </p:cNvPr>
          <p:cNvSpPr/>
          <p:nvPr/>
        </p:nvSpPr>
        <p:spPr>
          <a:xfrm>
            <a:off x="792350" y="1836961"/>
            <a:ext cx="10465263" cy="2376207"/>
          </a:xfrm>
          <a:prstGeom prst="rect">
            <a:avLst/>
          </a:prstGeom>
          <a:solidFill>
            <a:srgbClr val="8A007A">
              <a:alpha val="0"/>
            </a:srgbClr>
          </a:solidFill>
        </p:spPr>
        <p:txBody>
          <a:bodyPr wrap="square" lIns="67227" tIns="33613" rIns="67227" bIns="33613">
            <a:spAutoFit/>
          </a:bodyPr>
          <a:lstStyle/>
          <a:p>
            <a:pPr marL="284163" indent="-284163" defTabSz="932719">
              <a:spcBef>
                <a:spcPts val="600"/>
              </a:spcBef>
              <a:spcAft>
                <a:spcPts val="600"/>
              </a:spcAft>
              <a:buFont typeface="Arial" panose="020B0604020202020204" pitchFamily="34" charset="0"/>
              <a:buChar char="•"/>
              <a:defRPr/>
            </a:pPr>
            <a:r>
              <a:rPr lang="en-US" sz="2000" dirty="0">
                <a:latin typeface="Calibri" panose="020F0502020204030204" pitchFamily="34" charset="0"/>
                <a:ea typeface="Open Sans" panose="020B0606030504020204" pitchFamily="34" charset="0"/>
                <a:cs typeface="Calibri" panose="020F0502020204030204" pitchFamily="34" charset="0"/>
              </a:rPr>
              <a:t>Canoe Service Assurance™ brings all the experience of our legacy VOD business to </a:t>
            </a:r>
            <a:br>
              <a:rPr lang="en-US" sz="2000" dirty="0">
                <a:latin typeface="Calibri" panose="020F0502020204030204" pitchFamily="34" charset="0"/>
                <a:ea typeface="Open Sans" panose="020B0606030504020204" pitchFamily="34" charset="0"/>
                <a:cs typeface="Calibri" panose="020F0502020204030204" pitchFamily="34" charset="0"/>
              </a:rPr>
            </a:br>
            <a:r>
              <a:rPr lang="en-US" sz="2000" dirty="0">
                <a:latin typeface="Calibri" panose="020F0502020204030204" pitchFamily="34" charset="0"/>
                <a:ea typeface="Open Sans" panose="020B0606030504020204" pitchFamily="34" charset="0"/>
                <a:cs typeface="Calibri" panose="020F0502020204030204" pitchFamily="34" charset="0"/>
              </a:rPr>
              <a:t>Linear Addressable ad campaigns</a:t>
            </a:r>
          </a:p>
          <a:p>
            <a:pPr marL="342900" indent="-342900" defTabSz="932719">
              <a:spcBef>
                <a:spcPts val="600"/>
              </a:spcBef>
              <a:spcAft>
                <a:spcPts val="600"/>
              </a:spcAft>
              <a:buFont typeface="Arial" panose="020B0604020202020204" pitchFamily="34" charset="0"/>
              <a:buChar char="•"/>
              <a:defRPr/>
            </a:pPr>
            <a:r>
              <a:rPr lang="en-US" sz="2000" dirty="0">
                <a:latin typeface="Calibri" panose="020F0502020204030204" pitchFamily="34" charset="0"/>
                <a:ea typeface="Open Sans" panose="020B0606030504020204" pitchFamily="34" charset="0"/>
                <a:cs typeface="Calibri" panose="020F0502020204030204" pitchFamily="34" charset="0"/>
              </a:rPr>
              <a:t>This results in successful audience segment targeting, ad delivery, and revenue optimization </a:t>
            </a:r>
            <a:br>
              <a:rPr lang="en-US" sz="2000" dirty="0">
                <a:latin typeface="Calibri" panose="020F0502020204030204" pitchFamily="34" charset="0"/>
                <a:ea typeface="Open Sans" panose="020B0606030504020204" pitchFamily="34" charset="0"/>
                <a:cs typeface="Calibri" panose="020F0502020204030204" pitchFamily="34" charset="0"/>
              </a:rPr>
            </a:br>
            <a:r>
              <a:rPr lang="en-US" sz="2000" dirty="0">
                <a:latin typeface="Calibri" panose="020F0502020204030204" pitchFamily="34" charset="0"/>
                <a:ea typeface="Open Sans" panose="020B0606030504020204" pitchFamily="34" charset="0"/>
                <a:cs typeface="Calibri" panose="020F0502020204030204" pitchFamily="34" charset="0"/>
              </a:rPr>
              <a:t>for our clients</a:t>
            </a:r>
          </a:p>
          <a:p>
            <a:pPr marL="342900" indent="-342900" defTabSz="932719">
              <a:spcBef>
                <a:spcPts val="600"/>
              </a:spcBef>
              <a:spcAft>
                <a:spcPts val="600"/>
              </a:spcAft>
              <a:buFont typeface="Arial" panose="020B0604020202020204" pitchFamily="34" charset="0"/>
              <a:buChar char="•"/>
              <a:defRPr/>
            </a:pPr>
            <a:r>
              <a:rPr lang="en-US" sz="2000" dirty="0">
                <a:latin typeface="Calibri" panose="020F0502020204030204" pitchFamily="34" charset="0"/>
                <a:ea typeface="Open Sans" panose="020B0606030504020204" pitchFamily="34" charset="0"/>
                <a:cs typeface="Calibri" panose="020F0502020204030204" pitchFamily="34" charset="0"/>
              </a:rPr>
              <a:t>In Q3, Canoe provided service for 32 different TV Networks across 96 addressable campaign lines</a:t>
            </a:r>
          </a:p>
          <a:p>
            <a:pPr marL="342900" indent="-342900" defTabSz="932719">
              <a:spcBef>
                <a:spcPts val="600"/>
              </a:spcBef>
              <a:spcAft>
                <a:spcPts val="600"/>
              </a:spcAft>
              <a:buFont typeface="Arial" panose="020B0604020202020204" pitchFamily="34" charset="0"/>
              <a:buChar char="•"/>
              <a:defRPr/>
            </a:pPr>
            <a:r>
              <a:rPr lang="en-US" sz="2000" dirty="0">
                <a:latin typeface="Calibri" panose="020F0502020204030204" pitchFamily="34" charset="0"/>
                <a:ea typeface="Open Sans" panose="020B0606030504020204" pitchFamily="34" charset="0"/>
                <a:cs typeface="Calibri" panose="020F0502020204030204" pitchFamily="34" charset="0"/>
              </a:rPr>
              <a:t>We enabled inventory from TV Networks’ national Linear and VOD inventory</a:t>
            </a:r>
          </a:p>
        </p:txBody>
      </p:sp>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10</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2">
            <a:extLst>
              <a:ext uri="{FF2B5EF4-FFF2-40B4-BE49-F238E27FC236}">
                <a16:creationId xmlns:a16="http://schemas.microsoft.com/office/drawing/2014/main" id="{0E191FBE-5296-4A74-9BBF-BDE632372192}"/>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Linear Addressable Advertising</a:t>
            </a:r>
          </a:p>
        </p:txBody>
      </p:sp>
      <p:sp>
        <p:nvSpPr>
          <p:cNvPr id="18" name="TextBox 17">
            <a:extLst>
              <a:ext uri="{FF2B5EF4-FFF2-40B4-BE49-F238E27FC236}">
                <a16:creationId xmlns:a16="http://schemas.microsoft.com/office/drawing/2014/main" id="{A88F5FD6-D629-448F-8416-EC531D6CCE76}"/>
              </a:ext>
            </a:extLst>
          </p:cNvPr>
          <p:cNvSpPr txBox="1"/>
          <p:nvPr/>
        </p:nvSpPr>
        <p:spPr>
          <a:xfrm>
            <a:off x="1" y="6437567"/>
            <a:ext cx="12191999" cy="276999"/>
          </a:xfrm>
          <a:prstGeom prst="rect">
            <a:avLst/>
          </a:prstGeom>
          <a:noFill/>
        </p:spPr>
        <p:txBody>
          <a:bodyPr wrap="square" rtlCol="0">
            <a:spAutoFit/>
          </a:bodyPr>
          <a:lstStyle/>
          <a:p>
            <a:pPr algn="ctr" defTabSz="609585">
              <a:defRPr/>
            </a:pPr>
            <a:r>
              <a:rPr lang="en-US" sz="1200" dirty="0">
                <a:solidFill>
                  <a:schemeClr val="tx1">
                    <a:lumMod val="50000"/>
                    <a:lumOff val="50000"/>
                  </a:schemeClr>
                </a:solidFill>
                <a:latin typeface="+mj-lt"/>
                <a:cs typeface="Gill Sans Light" panose="020B0302020104020203" pitchFamily="34" charset="-79"/>
              </a:rPr>
              <a:t>Proprietary and Confidential | © 2022 Canoe Ventures, LLC | All Rights Reserved</a:t>
            </a:r>
          </a:p>
        </p:txBody>
      </p:sp>
    </p:spTree>
    <p:extLst>
      <p:ext uri="{BB962C8B-B14F-4D97-AF65-F5344CB8AC3E}">
        <p14:creationId xmlns:p14="http://schemas.microsoft.com/office/powerpoint/2010/main" val="375531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11</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2">
            <a:extLst>
              <a:ext uri="{FF2B5EF4-FFF2-40B4-BE49-F238E27FC236}">
                <a16:creationId xmlns:a16="http://schemas.microsoft.com/office/drawing/2014/main" id="{D2FD5C9E-8066-49C6-B6D5-7017E7F04F37}"/>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Current Linear Programmers Include:</a:t>
            </a:r>
          </a:p>
        </p:txBody>
      </p:sp>
      <p:pic>
        <p:nvPicPr>
          <p:cNvPr id="18" name="Picture 17">
            <a:extLst>
              <a:ext uri="{FF2B5EF4-FFF2-40B4-BE49-F238E27FC236}">
                <a16:creationId xmlns:a16="http://schemas.microsoft.com/office/drawing/2014/main" id="{965BF9D2-628A-4B59-A470-2561B7925F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7032" y="3237510"/>
            <a:ext cx="2380155" cy="1342555"/>
          </a:xfrm>
          <a:prstGeom prst="rect">
            <a:avLst/>
          </a:prstGeom>
        </p:spPr>
      </p:pic>
      <p:pic>
        <p:nvPicPr>
          <p:cNvPr id="6" name="Picture 5" descr="Logo, company name&#10;&#10;Description automatically generated">
            <a:extLst>
              <a:ext uri="{FF2B5EF4-FFF2-40B4-BE49-F238E27FC236}">
                <a16:creationId xmlns:a16="http://schemas.microsoft.com/office/drawing/2014/main" id="{D8E0A870-ABD7-4503-90FC-93F55C7EB75C}"/>
              </a:ext>
            </a:extLst>
          </p:cNvPr>
          <p:cNvPicPr>
            <a:picLocks noChangeAspect="1"/>
          </p:cNvPicPr>
          <p:nvPr/>
        </p:nvPicPr>
        <p:blipFill rotWithShape="1">
          <a:blip r:embed="rId5">
            <a:extLst>
              <a:ext uri="{28A0092B-C50C-407E-A947-70E740481C1C}">
                <a14:useLocalDpi xmlns:a14="http://schemas.microsoft.com/office/drawing/2010/main" val="0"/>
              </a:ext>
            </a:extLst>
          </a:blip>
          <a:srcRect t="24669" b="24563"/>
          <a:stretch/>
        </p:blipFill>
        <p:spPr>
          <a:xfrm>
            <a:off x="2621089" y="1754899"/>
            <a:ext cx="2436098" cy="1236743"/>
          </a:xfrm>
          <a:prstGeom prst="rect">
            <a:avLst/>
          </a:prstGeom>
        </p:spPr>
      </p:pic>
      <p:pic>
        <p:nvPicPr>
          <p:cNvPr id="17" name="Picture 16" descr="Logo&#10;&#10;Description automatically generated">
            <a:extLst>
              <a:ext uri="{FF2B5EF4-FFF2-40B4-BE49-F238E27FC236}">
                <a16:creationId xmlns:a16="http://schemas.microsoft.com/office/drawing/2014/main" id="{DF18C55F-5D7B-4600-8D68-8BCF5146B652}"/>
              </a:ext>
            </a:extLst>
          </p:cNvPr>
          <p:cNvPicPr>
            <a:picLocks noChangeAspect="1"/>
          </p:cNvPicPr>
          <p:nvPr/>
        </p:nvPicPr>
        <p:blipFill rotWithShape="1">
          <a:blip r:embed="rId6">
            <a:extLst>
              <a:ext uri="{28A0092B-C50C-407E-A947-70E740481C1C}">
                <a14:useLocalDpi xmlns:a14="http://schemas.microsoft.com/office/drawing/2010/main" val="0"/>
              </a:ext>
            </a:extLst>
          </a:blip>
          <a:srcRect l="20596" t="18293" r="19622" b="21937"/>
          <a:stretch/>
        </p:blipFill>
        <p:spPr>
          <a:xfrm>
            <a:off x="6085709" y="1850736"/>
            <a:ext cx="3863794" cy="965773"/>
          </a:xfrm>
          <a:prstGeom prst="rect">
            <a:avLst/>
          </a:prstGeom>
        </p:spPr>
      </p:pic>
      <p:pic>
        <p:nvPicPr>
          <p:cNvPr id="19" name="Picture 18" descr="C:\Users\chrispizzurro\Desktop\Plane Work\Fox logos\Fox logo.bmp">
            <a:extLst>
              <a:ext uri="{FF2B5EF4-FFF2-40B4-BE49-F238E27FC236}">
                <a16:creationId xmlns:a16="http://schemas.microsoft.com/office/drawing/2014/main" id="{CF38031C-BC3D-E777-2698-EF38F13AF92A}"/>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1215" y="3487254"/>
            <a:ext cx="1827374" cy="78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6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person, person&#10;&#10;Description automatically generated">
            <a:extLst>
              <a:ext uri="{FF2B5EF4-FFF2-40B4-BE49-F238E27FC236}">
                <a16:creationId xmlns:a16="http://schemas.microsoft.com/office/drawing/2014/main" id="{FBE3E713-2E05-4A8C-B121-DBE01FA39579}"/>
              </a:ext>
            </a:extLst>
          </p:cNvPr>
          <p:cNvPicPr>
            <a:picLocks noChangeAspect="1"/>
          </p:cNvPicPr>
          <p:nvPr/>
        </p:nvPicPr>
        <p:blipFill>
          <a:blip r:embed="rId2"/>
          <a:stretch>
            <a:fillRect/>
          </a:stretch>
        </p:blipFill>
        <p:spPr>
          <a:xfrm>
            <a:off x="0" y="0"/>
            <a:ext cx="12192000" cy="6858000"/>
          </a:xfrm>
          <a:prstGeom prst="rect">
            <a:avLst/>
          </a:prstGeom>
        </p:spPr>
      </p:pic>
      <p:sp>
        <p:nvSpPr>
          <p:cNvPr id="9" name="Title 36">
            <a:extLst>
              <a:ext uri="{FF2B5EF4-FFF2-40B4-BE49-F238E27FC236}">
                <a16:creationId xmlns:a16="http://schemas.microsoft.com/office/drawing/2014/main" id="{33B856BB-D48F-4DC3-BB32-AE7F66A93D3A}"/>
              </a:ext>
            </a:extLst>
          </p:cNvPr>
          <p:cNvSpPr txBox="1">
            <a:spLocks/>
          </p:cNvSpPr>
          <p:nvPr/>
        </p:nvSpPr>
        <p:spPr>
          <a:xfrm>
            <a:off x="454777" y="2060689"/>
            <a:ext cx="5929052" cy="15724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latin typeface="+mn-lt"/>
              </a:rPr>
              <a:t>Streaming Addressable Advertising</a:t>
            </a:r>
          </a:p>
        </p:txBody>
      </p:sp>
      <p:sp>
        <p:nvSpPr>
          <p:cNvPr id="10" name="TextBox 9">
            <a:extLst>
              <a:ext uri="{FF2B5EF4-FFF2-40B4-BE49-F238E27FC236}">
                <a16:creationId xmlns:a16="http://schemas.microsoft.com/office/drawing/2014/main" id="{7A831D62-BD18-435F-89AC-9CB22EF95D1E}"/>
              </a:ext>
            </a:extLst>
          </p:cNvPr>
          <p:cNvSpPr txBox="1"/>
          <p:nvPr/>
        </p:nvSpPr>
        <p:spPr>
          <a:xfrm>
            <a:off x="855194" y="3668250"/>
            <a:ext cx="5019332" cy="1938992"/>
          </a:xfrm>
          <a:prstGeom prst="rect">
            <a:avLst/>
          </a:prstGeom>
          <a:noFill/>
        </p:spPr>
        <p:txBody>
          <a:bodyPr wrap="square">
            <a:spAutoFit/>
          </a:bodyPr>
          <a:lstStyle/>
          <a:p>
            <a:pPr algn="ctr"/>
            <a:r>
              <a:rPr lang="en-US" sz="2400" dirty="0"/>
              <a:t>Canoe Service Assurance</a:t>
            </a:r>
            <a:r>
              <a:rPr lang="en-US" sz="2000" dirty="0"/>
              <a:t> </a:t>
            </a:r>
            <a:r>
              <a:rPr lang="en-US" sz="2000" baseline="30000" dirty="0"/>
              <a:t>SM</a:t>
            </a:r>
            <a:r>
              <a:rPr lang="en-US" sz="2000" dirty="0"/>
              <a:t> </a:t>
            </a:r>
            <a:r>
              <a:rPr lang="en-US" sz="2400" dirty="0"/>
              <a:t>b</a:t>
            </a:r>
            <a:r>
              <a:rPr lang="en-US" sz="2400" b="0" i="0" dirty="0">
                <a:effectLst/>
              </a:rPr>
              <a:t>rings all the benefits of our legacy VOD business to global streaming services including vMVPD, TVE, CTV, OTT, </a:t>
            </a:r>
            <a:br>
              <a:rPr lang="en-US" sz="2400" b="0" i="0" dirty="0">
                <a:effectLst/>
              </a:rPr>
            </a:br>
            <a:r>
              <a:rPr lang="en-US" sz="2400" b="0" i="0" dirty="0">
                <a:effectLst/>
              </a:rPr>
              <a:t>and FAST channels </a:t>
            </a:r>
            <a:endParaRPr lang="en-US" sz="2400" dirty="0"/>
          </a:p>
        </p:txBody>
      </p:sp>
      <p:pic>
        <p:nvPicPr>
          <p:cNvPr id="14" name="Picture 13">
            <a:extLst>
              <a:ext uri="{FF2B5EF4-FFF2-40B4-BE49-F238E27FC236}">
                <a16:creationId xmlns:a16="http://schemas.microsoft.com/office/drawing/2014/main" id="{BA29450A-6764-4857-ABB3-B8BF84B6590B}"/>
              </a:ext>
            </a:extLst>
          </p:cNvPr>
          <p:cNvPicPr>
            <a:picLocks noChangeAspect="1"/>
          </p:cNvPicPr>
          <p:nvPr/>
        </p:nvPicPr>
        <p:blipFill>
          <a:blip r:embed="rId3"/>
          <a:stretch>
            <a:fillRect/>
          </a:stretch>
        </p:blipFill>
        <p:spPr>
          <a:xfrm>
            <a:off x="2378531" y="687880"/>
            <a:ext cx="2081545" cy="688963"/>
          </a:xfrm>
          <a:prstGeom prst="rect">
            <a:avLst/>
          </a:prstGeom>
        </p:spPr>
      </p:pic>
      <p:pic>
        <p:nvPicPr>
          <p:cNvPr id="15" name="Picture 14">
            <a:extLst>
              <a:ext uri="{FF2B5EF4-FFF2-40B4-BE49-F238E27FC236}">
                <a16:creationId xmlns:a16="http://schemas.microsoft.com/office/drawing/2014/main" id="{837A4370-F944-4E3A-A719-CCBBE08DCB74}"/>
              </a:ext>
            </a:extLst>
          </p:cNvPr>
          <p:cNvPicPr>
            <a:picLocks noChangeAspect="1"/>
          </p:cNvPicPr>
          <p:nvPr/>
        </p:nvPicPr>
        <p:blipFill>
          <a:blip r:embed="rId4"/>
          <a:stretch>
            <a:fillRect/>
          </a:stretch>
        </p:blipFill>
        <p:spPr>
          <a:xfrm>
            <a:off x="1133303" y="1796025"/>
            <a:ext cx="4572000" cy="76200"/>
          </a:xfrm>
          <a:prstGeom prst="rect">
            <a:avLst/>
          </a:prstGeom>
        </p:spPr>
      </p:pic>
    </p:spTree>
    <p:extLst>
      <p:ext uri="{BB962C8B-B14F-4D97-AF65-F5344CB8AC3E}">
        <p14:creationId xmlns:p14="http://schemas.microsoft.com/office/powerpoint/2010/main" val="379281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13</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2">
            <a:extLst>
              <a:ext uri="{FF2B5EF4-FFF2-40B4-BE49-F238E27FC236}">
                <a16:creationId xmlns:a16="http://schemas.microsoft.com/office/drawing/2014/main" id="{D2FD5C9E-8066-49C6-B6D5-7017E7F04F37}"/>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Current Streaming Programmers Include:</a:t>
            </a:r>
          </a:p>
        </p:txBody>
      </p:sp>
      <p:pic>
        <p:nvPicPr>
          <p:cNvPr id="4" name="Picture 3" descr="Logo, icon&#10;&#10;Description automatically generated">
            <a:extLst>
              <a:ext uri="{FF2B5EF4-FFF2-40B4-BE49-F238E27FC236}">
                <a16:creationId xmlns:a16="http://schemas.microsoft.com/office/drawing/2014/main" id="{13AE44DD-72EF-4E19-B67A-FB51917BA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624" y="1750402"/>
            <a:ext cx="1118092" cy="1277820"/>
          </a:xfrm>
          <a:prstGeom prst="rect">
            <a:avLst/>
          </a:prstGeom>
        </p:spPr>
      </p:pic>
      <p:pic>
        <p:nvPicPr>
          <p:cNvPr id="6" name="Picture 5">
            <a:extLst>
              <a:ext uri="{FF2B5EF4-FFF2-40B4-BE49-F238E27FC236}">
                <a16:creationId xmlns:a16="http://schemas.microsoft.com/office/drawing/2014/main" id="{98976A2D-A59F-4F25-B598-B2FC85435975}"/>
              </a:ext>
            </a:extLst>
          </p:cNvPr>
          <p:cNvPicPr>
            <a:picLocks noChangeAspect="1"/>
          </p:cNvPicPr>
          <p:nvPr/>
        </p:nvPicPr>
        <p:blipFill rotWithShape="1">
          <a:blip r:embed="rId5"/>
          <a:srcRect l="40936" t="49527" r="44611" b="25230"/>
          <a:stretch/>
        </p:blipFill>
        <p:spPr>
          <a:xfrm>
            <a:off x="6054976" y="1748520"/>
            <a:ext cx="1762134" cy="1277822"/>
          </a:xfrm>
          <a:prstGeom prst="rect">
            <a:avLst/>
          </a:prstGeom>
        </p:spPr>
      </p:pic>
      <p:pic>
        <p:nvPicPr>
          <p:cNvPr id="92" name="Picture 91">
            <a:extLst>
              <a:ext uri="{FF2B5EF4-FFF2-40B4-BE49-F238E27FC236}">
                <a16:creationId xmlns:a16="http://schemas.microsoft.com/office/drawing/2014/main" id="{58ABA484-5485-4A29-9250-1D8C3A422075}"/>
              </a:ext>
            </a:extLst>
          </p:cNvPr>
          <p:cNvPicPr>
            <a:picLocks noChangeAspect="1"/>
          </p:cNvPicPr>
          <p:nvPr/>
        </p:nvPicPr>
        <p:blipFill rotWithShape="1">
          <a:blip r:embed="rId5"/>
          <a:srcRect l="25483" t="49527" r="60377" b="25230"/>
          <a:stretch/>
        </p:blipFill>
        <p:spPr>
          <a:xfrm>
            <a:off x="3757922" y="1748520"/>
            <a:ext cx="1723868" cy="1277822"/>
          </a:xfrm>
          <a:prstGeom prst="rect">
            <a:avLst/>
          </a:prstGeom>
        </p:spPr>
      </p:pic>
      <p:pic>
        <p:nvPicPr>
          <p:cNvPr id="93" name="Picture 92">
            <a:extLst>
              <a:ext uri="{FF2B5EF4-FFF2-40B4-BE49-F238E27FC236}">
                <a16:creationId xmlns:a16="http://schemas.microsoft.com/office/drawing/2014/main" id="{00FED5E4-39EE-4A5A-94A9-5626B6156A02}"/>
              </a:ext>
            </a:extLst>
          </p:cNvPr>
          <p:cNvPicPr>
            <a:picLocks noChangeAspect="1"/>
          </p:cNvPicPr>
          <p:nvPr/>
        </p:nvPicPr>
        <p:blipFill rotWithShape="1">
          <a:blip r:embed="rId5"/>
          <a:srcRect l="8853" t="49527" r="76171" b="25230"/>
          <a:stretch/>
        </p:blipFill>
        <p:spPr>
          <a:xfrm>
            <a:off x="8251825" y="1748520"/>
            <a:ext cx="1825922" cy="1277822"/>
          </a:xfrm>
          <a:prstGeom prst="rect">
            <a:avLst/>
          </a:prstGeom>
        </p:spPr>
      </p:pic>
      <p:pic>
        <p:nvPicPr>
          <p:cNvPr id="17" name="Picture 16">
            <a:extLst>
              <a:ext uri="{FF2B5EF4-FFF2-40B4-BE49-F238E27FC236}">
                <a16:creationId xmlns:a16="http://schemas.microsoft.com/office/drawing/2014/main" id="{3FA6CB5B-7668-49A9-AC6B-45B6F860B8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6226" y="5079962"/>
            <a:ext cx="1731308" cy="690577"/>
          </a:xfrm>
          <a:prstGeom prst="rect">
            <a:avLst/>
          </a:prstGeom>
        </p:spPr>
      </p:pic>
      <p:pic>
        <p:nvPicPr>
          <p:cNvPr id="18" name="Picture 17" descr="Logo, company name&#10;&#10;Description automatically generated">
            <a:extLst>
              <a:ext uri="{FF2B5EF4-FFF2-40B4-BE49-F238E27FC236}">
                <a16:creationId xmlns:a16="http://schemas.microsoft.com/office/drawing/2014/main" id="{AB6E6B86-343E-4A75-B94F-CDAC1F975BAB}"/>
              </a:ext>
            </a:extLst>
          </p:cNvPr>
          <p:cNvPicPr>
            <a:picLocks noChangeAspect="1"/>
          </p:cNvPicPr>
          <p:nvPr/>
        </p:nvPicPr>
        <p:blipFill>
          <a:blip r:embed="rId7"/>
          <a:stretch>
            <a:fillRect/>
          </a:stretch>
        </p:blipFill>
        <p:spPr>
          <a:xfrm>
            <a:off x="1978701" y="3405568"/>
            <a:ext cx="1337363" cy="1053522"/>
          </a:xfrm>
          <a:prstGeom prst="rect">
            <a:avLst/>
          </a:prstGeom>
        </p:spPr>
      </p:pic>
      <p:pic>
        <p:nvPicPr>
          <p:cNvPr id="8" name="Picture 7" descr="Logo&#10;&#10;Description automatically generated">
            <a:extLst>
              <a:ext uri="{FF2B5EF4-FFF2-40B4-BE49-F238E27FC236}">
                <a16:creationId xmlns:a16="http://schemas.microsoft.com/office/drawing/2014/main" id="{DD6BF188-E17C-FC2D-FC0E-EF791024A2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7407" y="5001900"/>
            <a:ext cx="1519848" cy="913997"/>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BDF2389F-006B-9411-1E5B-47AB212FA5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3384" y="5182572"/>
            <a:ext cx="1749286" cy="553506"/>
          </a:xfrm>
          <a:prstGeom prst="rect">
            <a:avLst/>
          </a:prstGeom>
        </p:spPr>
      </p:pic>
      <p:pic>
        <p:nvPicPr>
          <p:cNvPr id="5" name="Picture 4" descr="Text&#10;&#10;Description automatically generated">
            <a:extLst>
              <a:ext uri="{FF2B5EF4-FFF2-40B4-BE49-F238E27FC236}">
                <a16:creationId xmlns:a16="http://schemas.microsoft.com/office/drawing/2014/main" id="{53835AF8-0A38-C333-B002-8654460B9A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19346" y="3668480"/>
            <a:ext cx="2354913" cy="906739"/>
          </a:xfrm>
          <a:prstGeom prst="rect">
            <a:avLst/>
          </a:prstGeom>
        </p:spPr>
      </p:pic>
      <p:pic>
        <p:nvPicPr>
          <p:cNvPr id="12" name="Picture 11" descr="Text">
            <a:extLst>
              <a:ext uri="{FF2B5EF4-FFF2-40B4-BE49-F238E27FC236}">
                <a16:creationId xmlns:a16="http://schemas.microsoft.com/office/drawing/2014/main" id="{D621B097-BD73-4602-DA18-B128AFC510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02615" y="3654597"/>
            <a:ext cx="2354913" cy="90673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44572E71-C791-B540-B1EF-67FCF8B055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86614" y="3875120"/>
            <a:ext cx="1889814" cy="613950"/>
          </a:xfrm>
          <a:prstGeom prst="rect">
            <a:avLst/>
          </a:prstGeom>
        </p:spPr>
      </p:pic>
    </p:spTree>
    <p:extLst>
      <p:ext uri="{BB962C8B-B14F-4D97-AF65-F5344CB8AC3E}">
        <p14:creationId xmlns:p14="http://schemas.microsoft.com/office/powerpoint/2010/main" val="18495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wo people looking at a phone&#10;&#10;Description automatically generated with low confidence">
            <a:extLst>
              <a:ext uri="{FF2B5EF4-FFF2-40B4-BE49-F238E27FC236}">
                <a16:creationId xmlns:a16="http://schemas.microsoft.com/office/drawing/2014/main" id="{9E2FA30C-89CF-4066-845B-08127449FDE4}"/>
              </a:ext>
            </a:extLst>
          </p:cNvPr>
          <p:cNvPicPr>
            <a:picLocks noChangeAspect="1"/>
          </p:cNvPicPr>
          <p:nvPr/>
        </p:nvPicPr>
        <p:blipFill rotWithShape="1">
          <a:blip r:embed="rId2"/>
          <a:srcRect l="24808"/>
          <a:stretch/>
        </p:blipFill>
        <p:spPr>
          <a:xfrm>
            <a:off x="2988794" y="0"/>
            <a:ext cx="9203206" cy="6884791"/>
          </a:xfrm>
          <a:prstGeom prst="rect">
            <a:avLst/>
          </a:prstGeom>
        </p:spPr>
      </p:pic>
      <p:sp>
        <p:nvSpPr>
          <p:cNvPr id="7" name="Title 36">
            <a:extLst>
              <a:ext uri="{FF2B5EF4-FFF2-40B4-BE49-F238E27FC236}">
                <a16:creationId xmlns:a16="http://schemas.microsoft.com/office/drawing/2014/main" id="{B560ABE6-0215-48AD-AD98-DA0E628C0786}"/>
              </a:ext>
            </a:extLst>
          </p:cNvPr>
          <p:cNvSpPr txBox="1">
            <a:spLocks/>
          </p:cNvSpPr>
          <p:nvPr/>
        </p:nvSpPr>
        <p:spPr>
          <a:xfrm>
            <a:off x="454777" y="1796025"/>
            <a:ext cx="5929052" cy="15724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latin typeface="+mn-lt"/>
              </a:rPr>
              <a:t>Programmatic</a:t>
            </a:r>
          </a:p>
        </p:txBody>
      </p:sp>
      <p:sp>
        <p:nvSpPr>
          <p:cNvPr id="8" name="Title 5">
            <a:extLst>
              <a:ext uri="{FF2B5EF4-FFF2-40B4-BE49-F238E27FC236}">
                <a16:creationId xmlns:a16="http://schemas.microsoft.com/office/drawing/2014/main" id="{084636F6-D3EA-41A5-8A9E-F826F2A29DF9}"/>
              </a:ext>
            </a:extLst>
          </p:cNvPr>
          <p:cNvSpPr txBox="1">
            <a:spLocks/>
          </p:cNvSpPr>
          <p:nvPr/>
        </p:nvSpPr>
        <p:spPr>
          <a:xfrm>
            <a:off x="1005841" y="3079343"/>
            <a:ext cx="4549140" cy="1572475"/>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2400" dirty="0">
                <a:solidFill>
                  <a:schemeClr val="tx1">
                    <a:lumMod val="65000"/>
                    <a:lumOff val="35000"/>
                  </a:schemeClr>
                </a:solidFill>
                <a:latin typeface="Calibri" panose="020F0502020204030204" pitchFamily="34" charset="0"/>
                <a:cs typeface="Calibri" panose="020F0502020204030204" pitchFamily="34" charset="0"/>
              </a:rPr>
              <a:t>Demand Side Platforms (DSPs) via Supply Side Platforms (SSPs) </a:t>
            </a:r>
            <a:br>
              <a:rPr lang="en-US" sz="2400" dirty="0">
                <a:solidFill>
                  <a:schemeClr val="tx1">
                    <a:lumMod val="65000"/>
                    <a:lumOff val="35000"/>
                  </a:schemeClr>
                </a:solidFill>
                <a:latin typeface="Calibri" panose="020F0502020204030204" pitchFamily="34" charset="0"/>
                <a:cs typeface="Calibri" panose="020F0502020204030204" pitchFamily="34" charset="0"/>
              </a:rPr>
            </a:br>
            <a:r>
              <a:rPr lang="en-US" sz="2400" dirty="0">
                <a:solidFill>
                  <a:schemeClr val="tx1">
                    <a:lumMod val="65000"/>
                    <a:lumOff val="35000"/>
                  </a:schemeClr>
                </a:solidFill>
                <a:latin typeface="Calibri" panose="020F0502020204030204" pitchFamily="34" charset="0"/>
                <a:cs typeface="Calibri" panose="020F0502020204030204" pitchFamily="34" charset="0"/>
              </a:rPr>
              <a:t>inserting ads into Programmers shows on VOD</a:t>
            </a:r>
            <a:endParaRPr lang="en-US" sz="2400"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endParaRPr>
          </a:p>
        </p:txBody>
      </p:sp>
      <p:pic>
        <p:nvPicPr>
          <p:cNvPr id="9" name="Picture 8">
            <a:extLst>
              <a:ext uri="{FF2B5EF4-FFF2-40B4-BE49-F238E27FC236}">
                <a16:creationId xmlns:a16="http://schemas.microsoft.com/office/drawing/2014/main" id="{50C90227-91C4-4B21-AA25-EA9F1D59EF10}"/>
              </a:ext>
            </a:extLst>
          </p:cNvPr>
          <p:cNvPicPr>
            <a:picLocks noChangeAspect="1"/>
          </p:cNvPicPr>
          <p:nvPr/>
        </p:nvPicPr>
        <p:blipFill>
          <a:blip r:embed="rId3"/>
          <a:stretch>
            <a:fillRect/>
          </a:stretch>
        </p:blipFill>
        <p:spPr>
          <a:xfrm>
            <a:off x="2378531" y="687880"/>
            <a:ext cx="2081545" cy="688963"/>
          </a:xfrm>
          <a:prstGeom prst="rect">
            <a:avLst/>
          </a:prstGeom>
        </p:spPr>
      </p:pic>
      <p:pic>
        <p:nvPicPr>
          <p:cNvPr id="10" name="Picture 9">
            <a:extLst>
              <a:ext uri="{FF2B5EF4-FFF2-40B4-BE49-F238E27FC236}">
                <a16:creationId xmlns:a16="http://schemas.microsoft.com/office/drawing/2014/main" id="{37143AA3-28B2-4CFE-A005-36D52E41340F}"/>
              </a:ext>
            </a:extLst>
          </p:cNvPr>
          <p:cNvPicPr>
            <a:picLocks noChangeAspect="1"/>
          </p:cNvPicPr>
          <p:nvPr/>
        </p:nvPicPr>
        <p:blipFill>
          <a:blip r:embed="rId4"/>
          <a:stretch>
            <a:fillRect/>
          </a:stretch>
        </p:blipFill>
        <p:spPr>
          <a:xfrm>
            <a:off x="1133303" y="1796025"/>
            <a:ext cx="4572000" cy="76200"/>
          </a:xfrm>
          <a:prstGeom prst="rect">
            <a:avLst/>
          </a:prstGeom>
        </p:spPr>
      </p:pic>
    </p:spTree>
    <p:extLst>
      <p:ext uri="{BB962C8B-B14F-4D97-AF65-F5344CB8AC3E}">
        <p14:creationId xmlns:p14="http://schemas.microsoft.com/office/powerpoint/2010/main" val="363727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7B6C22-CE53-486A-BC48-81A68ABBF206}"/>
              </a:ext>
            </a:extLst>
          </p:cNvPr>
          <p:cNvSpPr/>
          <p:nvPr/>
        </p:nvSpPr>
        <p:spPr>
          <a:xfrm>
            <a:off x="792350" y="1836961"/>
            <a:ext cx="10050909" cy="3607313"/>
          </a:xfrm>
          <a:prstGeom prst="rect">
            <a:avLst/>
          </a:prstGeom>
          <a:solidFill>
            <a:srgbClr val="8A007A">
              <a:alpha val="0"/>
            </a:srgbClr>
          </a:solidFill>
        </p:spPr>
        <p:txBody>
          <a:bodyPr wrap="square" lIns="67227" tIns="33613" rIns="67227" bIns="33613">
            <a:spAutoFit/>
          </a:bodyPr>
          <a:lstStyle/>
          <a:p>
            <a:pPr marL="342900" marR="0" lvl="0" indent="-342900">
              <a:spcBef>
                <a:spcPts val="600"/>
              </a:spcBef>
              <a:spcAft>
                <a:spcPts val="6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Canoe has enabled 3 Supply Side Platforms (SSPs) for access to </a:t>
            </a:r>
            <a:r>
              <a:rPr lang="en-US" sz="2000" dirty="0">
                <a:latin typeface="Calibri" panose="020F0502020204030204" pitchFamily="34" charset="0"/>
                <a:ea typeface="Times New Roman" panose="02020603050405020304" pitchFamily="18" charset="0"/>
              </a:rPr>
              <a:t>Programmer's</a:t>
            </a:r>
            <a:r>
              <a:rPr lang="en-US" sz="2000" dirty="0">
                <a:effectLst/>
                <a:latin typeface="Calibri" panose="020F0502020204030204" pitchFamily="34" charset="0"/>
                <a:ea typeface="Times New Roman" panose="02020603050405020304" pitchFamily="18" charset="0"/>
              </a:rPr>
              <a:t> inventory</a:t>
            </a:r>
            <a:br>
              <a:rPr lang="en-US" sz="2000" dirty="0">
                <a:effectLst/>
                <a:latin typeface="Calibri" panose="020F0502020204030204" pitchFamily="34" charset="0"/>
                <a:ea typeface="Times New Roman" panose="02020603050405020304" pitchFamily="18" charset="0"/>
              </a:rPr>
            </a:br>
            <a:endParaRPr lang="en-US" sz="2000" dirty="0">
              <a:effectLst/>
              <a:latin typeface="Calibri" panose="020F0502020204030204" pitchFamily="34" charset="0"/>
              <a:ea typeface="Times New Roman" panose="02020603050405020304" pitchFamily="18" charset="0"/>
            </a:endParaRPr>
          </a:p>
          <a:p>
            <a:pPr marR="0" lvl="0">
              <a:spcBef>
                <a:spcPts val="600"/>
              </a:spcBef>
              <a:spcAft>
                <a:spcPts val="600"/>
              </a:spcAft>
            </a:pPr>
            <a:br>
              <a:rPr lang="en-US" sz="2000" dirty="0">
                <a:effectLst/>
                <a:latin typeface="Calibri" panose="020F0502020204030204" pitchFamily="34" charset="0"/>
                <a:ea typeface="Times New Roman" panose="02020603050405020304" pitchFamily="18" charset="0"/>
              </a:rPr>
            </a:br>
            <a:endParaRPr lang="en-US" sz="2000" dirty="0">
              <a:effectLst/>
              <a:latin typeface="Calibri" panose="020F0502020204030204" pitchFamily="34" charset="0"/>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The SSPs now connect to 17 unique Demand Side Platforms (DSPs)</a:t>
            </a:r>
            <a:endParaRPr lang="en-US" sz="2000" dirty="0">
              <a:effectLst/>
              <a:latin typeface="Calibri" panose="020F050202020403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In Q3 2021, Canoe provided service for 30 different TV Networks across </a:t>
            </a:r>
            <a:r>
              <a:rPr lang="en-US" sz="2000" dirty="0">
                <a:latin typeface="Calibri" panose="020F0502020204030204" pitchFamily="34" charset="0"/>
                <a:ea typeface="Times New Roman" panose="02020603050405020304" pitchFamily="18" charset="0"/>
              </a:rPr>
              <a:t>73</a:t>
            </a:r>
            <a:r>
              <a:rPr lang="en-US" sz="2000" dirty="0">
                <a:effectLst/>
                <a:latin typeface="Calibri" panose="020F0502020204030204" pitchFamily="34" charset="0"/>
                <a:ea typeface="Times New Roman" panose="02020603050405020304" pitchFamily="18" charset="0"/>
              </a:rPr>
              <a:t> programmatic campaign lines, up 33% from Q2</a:t>
            </a:r>
            <a:endParaRPr lang="en-US" sz="2000" dirty="0">
              <a:effectLst/>
              <a:latin typeface="Calibri" panose="020F0502020204030204" pitchFamily="34" charset="0"/>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This capability continues to expand to more </a:t>
            </a:r>
            <a:r>
              <a:rPr lang="en-US" sz="2000" dirty="0">
                <a:latin typeface="Calibri" panose="020F0502020204030204" pitchFamily="34" charset="0"/>
                <a:ea typeface="Times New Roman" panose="02020603050405020304" pitchFamily="18" charset="0"/>
              </a:rPr>
              <a:t>Programmers</a:t>
            </a:r>
            <a:r>
              <a:rPr lang="en-US" sz="2000" dirty="0">
                <a:effectLst/>
                <a:latin typeface="Calibri" panose="020F0502020204030204" pitchFamily="34" charset="0"/>
                <a:ea typeface="Times New Roman" panose="02020603050405020304" pitchFamily="18" charset="0"/>
              </a:rPr>
              <a:t> and more DSPs</a:t>
            </a:r>
            <a:endParaRPr lang="en-US" sz="2000" dirty="0">
              <a:effectLst/>
              <a:latin typeface="Calibri" panose="020F0502020204030204" pitchFamily="34" charset="0"/>
              <a:ea typeface="Calibri" panose="020F0502020204030204" pitchFamily="34" charset="0"/>
            </a:endParaRPr>
          </a:p>
          <a:p>
            <a:pPr marL="284163" indent="-284163" defTabSz="932719">
              <a:spcBef>
                <a:spcPts val="600"/>
              </a:spcBef>
              <a:spcAft>
                <a:spcPts val="600"/>
              </a:spcAft>
              <a:buFont typeface="Arial" panose="020B0604020202020204" pitchFamily="34" charset="0"/>
              <a:buChar char="•"/>
              <a:defRPr/>
            </a:pPr>
            <a:endParaRPr lang="en-US" sz="2000" dirty="0">
              <a:latin typeface="Calibri" panose="020F0502020204030204" pitchFamily="34" charset="0"/>
              <a:ea typeface="Open Sans" panose="020B0606030504020204" pitchFamily="34" charset="0"/>
              <a:cs typeface="Calibri" panose="020F0502020204030204" pitchFamily="34" charset="0"/>
            </a:endParaRPr>
          </a:p>
        </p:txBody>
      </p:sp>
      <p:pic>
        <p:nvPicPr>
          <p:cNvPr id="4" name="Picture 3" descr="Logo, company name&#10;&#10;Description automatically generated">
            <a:extLst>
              <a:ext uri="{FF2B5EF4-FFF2-40B4-BE49-F238E27FC236}">
                <a16:creationId xmlns:a16="http://schemas.microsoft.com/office/drawing/2014/main" id="{BC1E2178-0B64-4C4E-BF57-656B9310C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254" y="2379062"/>
            <a:ext cx="1617525" cy="635456"/>
          </a:xfrm>
          <a:prstGeom prst="rect">
            <a:avLst/>
          </a:prstGeom>
        </p:spPr>
      </p:pic>
      <p:pic>
        <p:nvPicPr>
          <p:cNvPr id="6" name="Picture 5" descr="Logo, company name&#10;&#10;Description automatically generated">
            <a:extLst>
              <a:ext uri="{FF2B5EF4-FFF2-40B4-BE49-F238E27FC236}">
                <a16:creationId xmlns:a16="http://schemas.microsoft.com/office/drawing/2014/main" id="{E5E341B1-441D-4D42-B8F8-D0E2D9201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336" y="2320697"/>
            <a:ext cx="1818572" cy="1010318"/>
          </a:xfrm>
          <a:prstGeom prst="rect">
            <a:avLst/>
          </a:prstGeom>
        </p:spPr>
      </p:pic>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15</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2">
            <a:extLst>
              <a:ext uri="{FF2B5EF4-FFF2-40B4-BE49-F238E27FC236}">
                <a16:creationId xmlns:a16="http://schemas.microsoft.com/office/drawing/2014/main" id="{0E191FBE-5296-4A74-9BBF-BDE632372192}"/>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Programmatic</a:t>
            </a:r>
          </a:p>
        </p:txBody>
      </p:sp>
      <p:sp>
        <p:nvSpPr>
          <p:cNvPr id="18" name="TextBox 17">
            <a:extLst>
              <a:ext uri="{FF2B5EF4-FFF2-40B4-BE49-F238E27FC236}">
                <a16:creationId xmlns:a16="http://schemas.microsoft.com/office/drawing/2014/main" id="{A88F5FD6-D629-448F-8416-EC531D6CCE76}"/>
              </a:ext>
            </a:extLst>
          </p:cNvPr>
          <p:cNvSpPr txBox="1"/>
          <p:nvPr/>
        </p:nvSpPr>
        <p:spPr>
          <a:xfrm>
            <a:off x="1" y="6437567"/>
            <a:ext cx="12191999" cy="276999"/>
          </a:xfrm>
          <a:prstGeom prst="rect">
            <a:avLst/>
          </a:prstGeom>
          <a:noFill/>
        </p:spPr>
        <p:txBody>
          <a:bodyPr wrap="square" rtlCol="0">
            <a:spAutoFit/>
          </a:bodyPr>
          <a:lstStyle/>
          <a:p>
            <a:pPr algn="ctr" defTabSz="609585">
              <a:defRPr/>
            </a:pPr>
            <a:r>
              <a:rPr lang="en-US" sz="1200" dirty="0">
                <a:solidFill>
                  <a:schemeClr val="tx1">
                    <a:lumMod val="50000"/>
                    <a:lumOff val="50000"/>
                  </a:schemeClr>
                </a:solidFill>
                <a:latin typeface="+mj-lt"/>
                <a:cs typeface="Gill Sans Light" panose="020B0302020104020203" pitchFamily="34" charset="-79"/>
              </a:rPr>
              <a:t>Proprietary and Confidential | © 2022 Canoe Ventures, LLC | All Rights Reserved</a:t>
            </a:r>
          </a:p>
        </p:txBody>
      </p:sp>
      <p:pic>
        <p:nvPicPr>
          <p:cNvPr id="5" name="Picture 4" descr="Logo, company name&#10;&#10;Description automatically generated">
            <a:extLst>
              <a:ext uri="{FF2B5EF4-FFF2-40B4-BE49-F238E27FC236}">
                <a16:creationId xmlns:a16="http://schemas.microsoft.com/office/drawing/2014/main" id="{19EEB40F-04A6-CCAB-33DE-1ABA4C4406F4}"/>
              </a:ext>
            </a:extLst>
          </p:cNvPr>
          <p:cNvPicPr>
            <a:picLocks noChangeAspect="1"/>
          </p:cNvPicPr>
          <p:nvPr/>
        </p:nvPicPr>
        <p:blipFill rotWithShape="1">
          <a:blip r:embed="rId6">
            <a:extLst>
              <a:ext uri="{28A0092B-C50C-407E-A947-70E740481C1C}">
                <a14:useLocalDpi xmlns:a14="http://schemas.microsoft.com/office/drawing/2010/main" val="0"/>
              </a:ext>
            </a:extLst>
          </a:blip>
          <a:srcRect t="32339" b="35836"/>
          <a:stretch/>
        </p:blipFill>
        <p:spPr>
          <a:xfrm>
            <a:off x="7108069" y="2520953"/>
            <a:ext cx="1818573" cy="578764"/>
          </a:xfrm>
          <a:prstGeom prst="rect">
            <a:avLst/>
          </a:prstGeom>
        </p:spPr>
      </p:pic>
    </p:spTree>
    <p:extLst>
      <p:ext uri="{BB962C8B-B14F-4D97-AF65-F5344CB8AC3E}">
        <p14:creationId xmlns:p14="http://schemas.microsoft.com/office/powerpoint/2010/main" val="192508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sitting, indoor&#10;&#10;Description automatically generated">
            <a:extLst>
              <a:ext uri="{FF2B5EF4-FFF2-40B4-BE49-F238E27FC236}">
                <a16:creationId xmlns:a16="http://schemas.microsoft.com/office/drawing/2014/main" id="{C2C0D892-EB9B-4EEB-95B7-1B1C2EB1D1AF}"/>
              </a:ext>
            </a:extLst>
          </p:cNvPr>
          <p:cNvPicPr>
            <a:picLocks noChangeAspect="1"/>
          </p:cNvPicPr>
          <p:nvPr/>
        </p:nvPicPr>
        <p:blipFill rotWithShape="1">
          <a:blip r:embed="rId2"/>
          <a:srcRect l="25000"/>
          <a:stretch/>
        </p:blipFill>
        <p:spPr>
          <a:xfrm>
            <a:off x="3025023" y="0"/>
            <a:ext cx="9166977" cy="6858000"/>
          </a:xfrm>
          <a:prstGeom prst="rect">
            <a:avLst/>
          </a:prstGeom>
        </p:spPr>
      </p:pic>
      <p:sp>
        <p:nvSpPr>
          <p:cNvPr id="8" name="Title 36">
            <a:extLst>
              <a:ext uri="{FF2B5EF4-FFF2-40B4-BE49-F238E27FC236}">
                <a16:creationId xmlns:a16="http://schemas.microsoft.com/office/drawing/2014/main" id="{939DB0F5-E9ED-4C89-A99D-6B22A0F69A4F}"/>
              </a:ext>
            </a:extLst>
          </p:cNvPr>
          <p:cNvSpPr txBox="1">
            <a:spLocks/>
          </p:cNvSpPr>
          <p:nvPr/>
        </p:nvSpPr>
        <p:spPr>
          <a:xfrm>
            <a:off x="454777" y="1958717"/>
            <a:ext cx="5929052" cy="15724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latin typeface="+mn-lt"/>
              </a:rPr>
              <a:t>Global Services</a:t>
            </a:r>
          </a:p>
        </p:txBody>
      </p:sp>
      <p:sp>
        <p:nvSpPr>
          <p:cNvPr id="9" name="Title 5">
            <a:extLst>
              <a:ext uri="{FF2B5EF4-FFF2-40B4-BE49-F238E27FC236}">
                <a16:creationId xmlns:a16="http://schemas.microsoft.com/office/drawing/2014/main" id="{BA7CBA11-14CB-4F58-BB55-42C6A9259CE9}"/>
              </a:ext>
            </a:extLst>
          </p:cNvPr>
          <p:cNvSpPr txBox="1">
            <a:spLocks/>
          </p:cNvSpPr>
          <p:nvPr/>
        </p:nvSpPr>
        <p:spPr>
          <a:xfrm>
            <a:off x="1133303" y="3172868"/>
            <a:ext cx="4457700" cy="187730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2400" i="0" dirty="0">
                <a:solidFill>
                  <a:schemeClr val="tx1">
                    <a:lumMod val="65000"/>
                    <a:lumOff val="35000"/>
                  </a:schemeClr>
                </a:solidFill>
                <a:effectLst/>
                <a:latin typeface="+mn-lt"/>
              </a:rPr>
              <a:t>Canoe services are available to </a:t>
            </a:r>
            <a:r>
              <a:rPr lang="en-US" sz="2400" dirty="0">
                <a:solidFill>
                  <a:schemeClr val="tx1">
                    <a:lumMod val="65000"/>
                    <a:lumOff val="35000"/>
                  </a:schemeClr>
                </a:solidFill>
                <a:latin typeface="+mn-lt"/>
              </a:rPr>
              <a:t>Programmers</a:t>
            </a:r>
            <a:r>
              <a:rPr lang="en-US" sz="2400" i="0" dirty="0">
                <a:solidFill>
                  <a:schemeClr val="tx1">
                    <a:lumMod val="65000"/>
                    <a:lumOff val="35000"/>
                  </a:schemeClr>
                </a:solidFill>
                <a:effectLst/>
                <a:latin typeface="+mn-lt"/>
              </a:rPr>
              <a:t> and MVPDs in Canada, Latin America, and Europe</a:t>
            </a:r>
          </a:p>
        </p:txBody>
      </p:sp>
      <p:pic>
        <p:nvPicPr>
          <p:cNvPr id="10" name="Picture 9">
            <a:extLst>
              <a:ext uri="{FF2B5EF4-FFF2-40B4-BE49-F238E27FC236}">
                <a16:creationId xmlns:a16="http://schemas.microsoft.com/office/drawing/2014/main" id="{DEA3E50A-D25B-4CA2-9304-4531D402EEE6}"/>
              </a:ext>
            </a:extLst>
          </p:cNvPr>
          <p:cNvPicPr>
            <a:picLocks noChangeAspect="1"/>
          </p:cNvPicPr>
          <p:nvPr/>
        </p:nvPicPr>
        <p:blipFill>
          <a:blip r:embed="rId3"/>
          <a:stretch>
            <a:fillRect/>
          </a:stretch>
        </p:blipFill>
        <p:spPr>
          <a:xfrm>
            <a:off x="2378531" y="687880"/>
            <a:ext cx="2081545" cy="688963"/>
          </a:xfrm>
          <a:prstGeom prst="rect">
            <a:avLst/>
          </a:prstGeom>
        </p:spPr>
      </p:pic>
      <p:pic>
        <p:nvPicPr>
          <p:cNvPr id="11" name="Picture 10">
            <a:extLst>
              <a:ext uri="{FF2B5EF4-FFF2-40B4-BE49-F238E27FC236}">
                <a16:creationId xmlns:a16="http://schemas.microsoft.com/office/drawing/2014/main" id="{84B00B25-E73C-469C-B753-47BB7C54F3FF}"/>
              </a:ext>
            </a:extLst>
          </p:cNvPr>
          <p:cNvPicPr>
            <a:picLocks noChangeAspect="1"/>
          </p:cNvPicPr>
          <p:nvPr/>
        </p:nvPicPr>
        <p:blipFill>
          <a:blip r:embed="rId4"/>
          <a:stretch>
            <a:fillRect/>
          </a:stretch>
        </p:blipFill>
        <p:spPr>
          <a:xfrm>
            <a:off x="1133303" y="1796025"/>
            <a:ext cx="4572000" cy="76200"/>
          </a:xfrm>
          <a:prstGeom prst="rect">
            <a:avLst/>
          </a:prstGeom>
        </p:spPr>
      </p:pic>
    </p:spTree>
    <p:extLst>
      <p:ext uri="{BB962C8B-B14F-4D97-AF65-F5344CB8AC3E}">
        <p14:creationId xmlns:p14="http://schemas.microsoft.com/office/powerpoint/2010/main" val="92439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icon&#10;&#10;Description automatically generated">
            <a:extLst>
              <a:ext uri="{FF2B5EF4-FFF2-40B4-BE49-F238E27FC236}">
                <a16:creationId xmlns:a16="http://schemas.microsoft.com/office/drawing/2014/main" id="{2391F1E1-2A4B-403F-9982-87A815320D32}"/>
              </a:ext>
            </a:extLst>
          </p:cNvPr>
          <p:cNvPicPr>
            <a:picLocks noChangeAspect="1"/>
          </p:cNvPicPr>
          <p:nvPr/>
        </p:nvPicPr>
        <p:blipFill rotWithShape="1">
          <a:blip r:embed="rId3">
            <a:extLst>
              <a:ext uri="{28A0092B-C50C-407E-A947-70E740481C1C}">
                <a14:useLocalDpi xmlns:a14="http://schemas.microsoft.com/office/drawing/2010/main" val="0"/>
              </a:ext>
            </a:extLst>
          </a:blip>
          <a:srcRect l="6375" t="6177" r="20686" b="13816"/>
          <a:stretch/>
        </p:blipFill>
        <p:spPr>
          <a:xfrm>
            <a:off x="7399583" y="1571477"/>
            <a:ext cx="4792417" cy="5256710"/>
          </a:xfrm>
          <a:prstGeom prst="rect">
            <a:avLst/>
          </a:prstGeom>
        </p:spPr>
      </p:pic>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17</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2">
            <a:extLst>
              <a:ext uri="{FF2B5EF4-FFF2-40B4-BE49-F238E27FC236}">
                <a16:creationId xmlns:a16="http://schemas.microsoft.com/office/drawing/2014/main" id="{0E191FBE-5296-4A74-9BBF-BDE632372192}"/>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Servicing Global Programmers &amp; MVPDs</a:t>
            </a:r>
          </a:p>
        </p:txBody>
      </p:sp>
      <p:sp>
        <p:nvSpPr>
          <p:cNvPr id="18" name="Rectangle 17">
            <a:extLst>
              <a:ext uri="{FF2B5EF4-FFF2-40B4-BE49-F238E27FC236}">
                <a16:creationId xmlns:a16="http://schemas.microsoft.com/office/drawing/2014/main" id="{60B76D33-7064-408E-9ACD-9D0E49A10103}"/>
              </a:ext>
            </a:extLst>
          </p:cNvPr>
          <p:cNvSpPr/>
          <p:nvPr/>
        </p:nvSpPr>
        <p:spPr>
          <a:xfrm>
            <a:off x="803023" y="1842175"/>
            <a:ext cx="6230237" cy="1991486"/>
          </a:xfrm>
          <a:prstGeom prst="rect">
            <a:avLst/>
          </a:prstGeom>
          <a:solidFill>
            <a:srgbClr val="8A007A">
              <a:alpha val="0"/>
            </a:srgbClr>
          </a:solidFill>
        </p:spPr>
        <p:txBody>
          <a:bodyPr wrap="square" lIns="67227" tIns="33613" rIns="67227" bIns="33613">
            <a:spAutoFit/>
          </a:bodyPr>
          <a:lstStyle/>
          <a:p>
            <a:pPr marL="284163" indent="-284163" defTabSz="932719">
              <a:spcBef>
                <a:spcPts val="300"/>
              </a:spcBef>
              <a:spcAft>
                <a:spcPts val="300"/>
              </a:spcAft>
              <a:buFont typeface="Arial" panose="020B0604020202020204" pitchFamily="34" charset="0"/>
              <a:buChar char="•"/>
              <a:defRPr/>
            </a:pPr>
            <a:r>
              <a:rPr lang="en-US" sz="2000" dirty="0">
                <a:latin typeface="Calibri" panose="020F0502020204030204" pitchFamily="34" charset="0"/>
                <a:ea typeface="Open Sans" panose="020B0606030504020204" pitchFamily="34" charset="0"/>
                <a:cs typeface="Calibri" panose="020F0502020204030204" pitchFamily="34" charset="0"/>
              </a:rPr>
              <a:t>Services current Programmers, Streaming Networks, and MVPDs</a:t>
            </a:r>
          </a:p>
          <a:p>
            <a:pPr marL="284163" indent="-284163" defTabSz="932719">
              <a:spcBef>
                <a:spcPts val="300"/>
              </a:spcBef>
              <a:spcAft>
                <a:spcPts val="300"/>
              </a:spcAft>
              <a:buFont typeface="Arial" panose="020B0604020202020204" pitchFamily="34" charset="0"/>
              <a:buChar char="•"/>
              <a:defRPr/>
            </a:pPr>
            <a:r>
              <a:rPr lang="en-US" sz="2000" dirty="0">
                <a:latin typeface="Calibri" panose="020F0502020204030204" pitchFamily="34" charset="0"/>
                <a:ea typeface="Open Sans" panose="020B0606030504020204" pitchFamily="34" charset="0"/>
                <a:cs typeface="Calibri" panose="020F0502020204030204" pitchFamily="34" charset="0"/>
              </a:rPr>
              <a:t>Working with industry trade groups including ThinkTV, CTAM Canada, and LAMAC, Canoe takes the time to incorporate local needs into its solution so that each market is successful on its own terms</a:t>
            </a:r>
          </a:p>
        </p:txBody>
      </p:sp>
      <p:sp>
        <p:nvSpPr>
          <p:cNvPr id="19" name="TextBox 18">
            <a:extLst>
              <a:ext uri="{FF2B5EF4-FFF2-40B4-BE49-F238E27FC236}">
                <a16:creationId xmlns:a16="http://schemas.microsoft.com/office/drawing/2014/main" id="{27343B94-FA54-45E8-9613-9450710537B9}"/>
              </a:ext>
            </a:extLst>
          </p:cNvPr>
          <p:cNvSpPr txBox="1"/>
          <p:nvPr/>
        </p:nvSpPr>
        <p:spPr>
          <a:xfrm>
            <a:off x="1" y="6437567"/>
            <a:ext cx="12191999" cy="276999"/>
          </a:xfrm>
          <a:prstGeom prst="rect">
            <a:avLst/>
          </a:prstGeom>
          <a:noFill/>
        </p:spPr>
        <p:txBody>
          <a:bodyPr wrap="square" rtlCol="0">
            <a:spAutoFit/>
          </a:bodyPr>
          <a:lstStyle/>
          <a:p>
            <a:pPr algn="ctr" defTabSz="609585">
              <a:defRPr/>
            </a:pPr>
            <a:r>
              <a:rPr lang="en-US" sz="1200" dirty="0">
                <a:solidFill>
                  <a:schemeClr val="tx1">
                    <a:lumMod val="50000"/>
                    <a:lumOff val="50000"/>
                  </a:schemeClr>
                </a:solidFill>
                <a:latin typeface="+mj-lt"/>
                <a:cs typeface="Gill Sans Light" panose="020B0302020104020203" pitchFamily="34" charset="-79"/>
              </a:rPr>
              <a:t>Proprietary and Confidential | © 2022 Canoe Ventures, LLC | All Rights Reserved</a:t>
            </a:r>
          </a:p>
        </p:txBody>
      </p:sp>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pic>
        <p:nvPicPr>
          <p:cNvPr id="4" name="Picture 3" descr="Logo&#10;&#10;Description automatically generated">
            <a:extLst>
              <a:ext uri="{FF2B5EF4-FFF2-40B4-BE49-F238E27FC236}">
                <a16:creationId xmlns:a16="http://schemas.microsoft.com/office/drawing/2014/main" id="{FEF41E17-6494-4C93-AD71-64EF01C26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099" y="4441486"/>
            <a:ext cx="915271" cy="915271"/>
          </a:xfrm>
          <a:prstGeom prst="rect">
            <a:avLst/>
          </a:prstGeom>
        </p:spPr>
      </p:pic>
      <p:pic>
        <p:nvPicPr>
          <p:cNvPr id="6" name="Picture 5" descr="A picture containing text, clock, gauge&#10;&#10;Description automatically generated">
            <a:extLst>
              <a:ext uri="{FF2B5EF4-FFF2-40B4-BE49-F238E27FC236}">
                <a16:creationId xmlns:a16="http://schemas.microsoft.com/office/drawing/2014/main" id="{13C0B5BB-4556-4293-977C-F77502A261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77" y="4668769"/>
            <a:ext cx="1842828" cy="460707"/>
          </a:xfrm>
          <a:prstGeom prst="rect">
            <a:avLst/>
          </a:prstGeom>
        </p:spPr>
      </p:pic>
      <p:pic>
        <p:nvPicPr>
          <p:cNvPr id="9" name="Picture 8" descr="Shape&#10;&#10;Description automatically generated">
            <a:extLst>
              <a:ext uri="{FF2B5EF4-FFF2-40B4-BE49-F238E27FC236}">
                <a16:creationId xmlns:a16="http://schemas.microsoft.com/office/drawing/2014/main" id="{2B23E061-30A8-4E63-924D-1A37EB9170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2515" y="4233243"/>
            <a:ext cx="1353450" cy="1353450"/>
          </a:xfrm>
          <a:prstGeom prst="rect">
            <a:avLst/>
          </a:prstGeom>
        </p:spPr>
      </p:pic>
    </p:spTree>
    <p:extLst>
      <p:ext uri="{BB962C8B-B14F-4D97-AF65-F5344CB8AC3E}">
        <p14:creationId xmlns:p14="http://schemas.microsoft.com/office/powerpoint/2010/main" val="258739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sitting, indoor&#10;&#10;Description automatically generated">
            <a:extLst>
              <a:ext uri="{FF2B5EF4-FFF2-40B4-BE49-F238E27FC236}">
                <a16:creationId xmlns:a16="http://schemas.microsoft.com/office/drawing/2014/main" id="{1E9BB96A-DF48-4FC0-89A0-9A8A690DC3C8}"/>
              </a:ext>
            </a:extLst>
          </p:cNvPr>
          <p:cNvPicPr>
            <a:picLocks noChangeAspect="1"/>
          </p:cNvPicPr>
          <p:nvPr/>
        </p:nvPicPr>
        <p:blipFill rotWithShape="1">
          <a:blip r:embed="rId2"/>
          <a:srcRect l="25000"/>
          <a:stretch/>
        </p:blipFill>
        <p:spPr>
          <a:xfrm>
            <a:off x="3025023" y="0"/>
            <a:ext cx="9166977" cy="6858000"/>
          </a:xfrm>
          <a:prstGeom prst="rect">
            <a:avLst/>
          </a:prstGeom>
        </p:spPr>
      </p:pic>
      <p:pic>
        <p:nvPicPr>
          <p:cNvPr id="5" name="Picture 4">
            <a:extLst>
              <a:ext uri="{FF2B5EF4-FFF2-40B4-BE49-F238E27FC236}">
                <a16:creationId xmlns:a16="http://schemas.microsoft.com/office/drawing/2014/main" id="{3BED60B9-42A2-4877-8C2A-C949F2ECCD2D}"/>
              </a:ext>
            </a:extLst>
          </p:cNvPr>
          <p:cNvPicPr>
            <a:picLocks noChangeAspect="1"/>
          </p:cNvPicPr>
          <p:nvPr/>
        </p:nvPicPr>
        <p:blipFill>
          <a:blip r:embed="rId3"/>
          <a:stretch>
            <a:fillRect/>
          </a:stretch>
        </p:blipFill>
        <p:spPr>
          <a:xfrm>
            <a:off x="2378531" y="687880"/>
            <a:ext cx="2081545" cy="688963"/>
          </a:xfrm>
          <a:prstGeom prst="rect">
            <a:avLst/>
          </a:prstGeom>
        </p:spPr>
      </p:pic>
      <p:pic>
        <p:nvPicPr>
          <p:cNvPr id="7" name="Picture 6">
            <a:extLst>
              <a:ext uri="{FF2B5EF4-FFF2-40B4-BE49-F238E27FC236}">
                <a16:creationId xmlns:a16="http://schemas.microsoft.com/office/drawing/2014/main" id="{BD42E5FB-387C-4332-936B-90617C18E551}"/>
              </a:ext>
            </a:extLst>
          </p:cNvPr>
          <p:cNvPicPr>
            <a:picLocks noChangeAspect="1"/>
          </p:cNvPicPr>
          <p:nvPr/>
        </p:nvPicPr>
        <p:blipFill>
          <a:blip r:embed="rId4"/>
          <a:stretch>
            <a:fillRect/>
          </a:stretch>
        </p:blipFill>
        <p:spPr>
          <a:xfrm>
            <a:off x="1133303" y="1796025"/>
            <a:ext cx="4572000" cy="76200"/>
          </a:xfrm>
          <a:prstGeom prst="rect">
            <a:avLst/>
          </a:prstGeom>
        </p:spPr>
      </p:pic>
      <p:sp>
        <p:nvSpPr>
          <p:cNvPr id="6" name="Title 5">
            <a:extLst>
              <a:ext uri="{FF2B5EF4-FFF2-40B4-BE49-F238E27FC236}">
                <a16:creationId xmlns:a16="http://schemas.microsoft.com/office/drawing/2014/main" id="{B1829D8A-996F-4343-9BD4-3E5247A902AC}"/>
              </a:ext>
            </a:extLst>
          </p:cNvPr>
          <p:cNvSpPr txBox="1">
            <a:spLocks/>
          </p:cNvSpPr>
          <p:nvPr/>
        </p:nvSpPr>
        <p:spPr>
          <a:xfrm>
            <a:off x="366732" y="2474287"/>
            <a:ext cx="6105142" cy="634673"/>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2800" b="1"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t>Thank You</a:t>
            </a:r>
          </a:p>
        </p:txBody>
      </p:sp>
    </p:spTree>
    <p:extLst>
      <p:ext uri="{BB962C8B-B14F-4D97-AF65-F5344CB8AC3E}">
        <p14:creationId xmlns:p14="http://schemas.microsoft.com/office/powerpoint/2010/main" val="324359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person&#10;&#10;Description automatically generated">
            <a:extLst>
              <a:ext uri="{FF2B5EF4-FFF2-40B4-BE49-F238E27FC236}">
                <a16:creationId xmlns:a16="http://schemas.microsoft.com/office/drawing/2014/main" id="{7427DE53-E355-46D3-A2B0-88DC7AE47645}"/>
              </a:ext>
            </a:extLst>
          </p:cNvPr>
          <p:cNvPicPr>
            <a:picLocks noChangeAspect="1"/>
          </p:cNvPicPr>
          <p:nvPr/>
        </p:nvPicPr>
        <p:blipFill>
          <a:blip r:embed="rId2"/>
          <a:stretch>
            <a:fillRect/>
          </a:stretch>
        </p:blipFill>
        <p:spPr>
          <a:xfrm>
            <a:off x="-15240" y="0"/>
            <a:ext cx="12192000" cy="6858000"/>
          </a:xfrm>
          <a:prstGeom prst="rect">
            <a:avLst/>
          </a:prstGeom>
        </p:spPr>
      </p:pic>
      <p:pic>
        <p:nvPicPr>
          <p:cNvPr id="5" name="Picture 4">
            <a:extLst>
              <a:ext uri="{FF2B5EF4-FFF2-40B4-BE49-F238E27FC236}">
                <a16:creationId xmlns:a16="http://schemas.microsoft.com/office/drawing/2014/main" id="{3BED60B9-42A2-4877-8C2A-C949F2ECCD2D}"/>
              </a:ext>
            </a:extLst>
          </p:cNvPr>
          <p:cNvPicPr>
            <a:picLocks noChangeAspect="1"/>
          </p:cNvPicPr>
          <p:nvPr/>
        </p:nvPicPr>
        <p:blipFill>
          <a:blip r:embed="rId3"/>
          <a:stretch>
            <a:fillRect/>
          </a:stretch>
        </p:blipFill>
        <p:spPr>
          <a:xfrm>
            <a:off x="2378531" y="687880"/>
            <a:ext cx="2081545" cy="688963"/>
          </a:xfrm>
          <a:prstGeom prst="rect">
            <a:avLst/>
          </a:prstGeom>
        </p:spPr>
      </p:pic>
      <p:sp>
        <p:nvSpPr>
          <p:cNvPr id="8" name="Title 36">
            <a:extLst>
              <a:ext uri="{FF2B5EF4-FFF2-40B4-BE49-F238E27FC236}">
                <a16:creationId xmlns:a16="http://schemas.microsoft.com/office/drawing/2014/main" id="{939DB0F5-E9ED-4C89-A99D-6B22A0F69A4F}"/>
              </a:ext>
            </a:extLst>
          </p:cNvPr>
          <p:cNvSpPr txBox="1">
            <a:spLocks/>
          </p:cNvSpPr>
          <p:nvPr/>
        </p:nvSpPr>
        <p:spPr>
          <a:xfrm>
            <a:off x="454482" y="2645457"/>
            <a:ext cx="6452857" cy="3228800"/>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600"/>
              </a:spcAft>
            </a:pPr>
            <a:r>
              <a:rPr lang="en-US" sz="2800" b="1" dirty="0">
                <a:solidFill>
                  <a:schemeClr val="tx1">
                    <a:lumMod val="65000"/>
                    <a:lumOff val="35000"/>
                  </a:schemeClr>
                </a:solidFill>
                <a:latin typeface="+mn-lt"/>
              </a:rPr>
              <a:t>This Deck Will Cover:</a:t>
            </a:r>
          </a:p>
          <a:p>
            <a:pPr marL="457200" indent="-227013">
              <a:lnSpc>
                <a:spcPct val="100000"/>
              </a:lnSpc>
              <a:spcBef>
                <a:spcPts val="600"/>
              </a:spcBef>
              <a:spcAft>
                <a:spcPts val="600"/>
              </a:spcAft>
              <a:buFont typeface="Arial" panose="020B0604020202020204" pitchFamily="34" charset="0"/>
              <a:buChar char="•"/>
            </a:pPr>
            <a:r>
              <a:rPr lang="en-US" sz="2400" b="1" dirty="0">
                <a:solidFill>
                  <a:schemeClr val="tx1">
                    <a:lumMod val="65000"/>
                    <a:lumOff val="35000"/>
                  </a:schemeClr>
                </a:solidFill>
                <a:latin typeface="+mn-lt"/>
              </a:rPr>
              <a:t>The Canoe U.S. Ecosystem</a:t>
            </a:r>
          </a:p>
          <a:p>
            <a:pPr marL="457200" indent="-227013">
              <a:lnSpc>
                <a:spcPct val="100000"/>
              </a:lnSpc>
              <a:spcBef>
                <a:spcPts val="600"/>
              </a:spcBef>
              <a:spcAft>
                <a:spcPts val="600"/>
              </a:spcAft>
              <a:buFont typeface="Arial" panose="020B0604020202020204" pitchFamily="34" charset="0"/>
              <a:buChar char="•"/>
            </a:pPr>
            <a:r>
              <a:rPr lang="en-US" sz="2400" b="1" dirty="0">
                <a:solidFill>
                  <a:schemeClr val="tx1">
                    <a:lumMod val="65000"/>
                    <a:lumOff val="35000"/>
                  </a:schemeClr>
                </a:solidFill>
                <a:latin typeface="+mn-lt"/>
              </a:rPr>
              <a:t>Canoe Service Assurance </a:t>
            </a:r>
            <a:r>
              <a:rPr lang="en-US" sz="1400" b="1" baseline="30000" dirty="0">
                <a:solidFill>
                  <a:schemeClr val="tx1">
                    <a:lumMod val="65000"/>
                    <a:lumOff val="35000"/>
                  </a:schemeClr>
                </a:solidFill>
                <a:latin typeface="+mn-lt"/>
              </a:rPr>
              <a:t>S</a:t>
            </a:r>
            <a:r>
              <a:rPr lang="en-US" sz="1400" baseline="30000" dirty="0">
                <a:solidFill>
                  <a:schemeClr val="tx1">
                    <a:lumMod val="65000"/>
                    <a:lumOff val="35000"/>
                  </a:schemeClr>
                </a:solidFill>
                <a:latin typeface="+mn-lt"/>
              </a:rPr>
              <a:t>M</a:t>
            </a:r>
            <a:endParaRPr lang="en-US" sz="1400" b="1" baseline="30000" dirty="0">
              <a:solidFill>
                <a:schemeClr val="tx1">
                  <a:lumMod val="65000"/>
                  <a:lumOff val="35000"/>
                </a:schemeClr>
              </a:solidFill>
              <a:latin typeface="+mn-lt"/>
            </a:endParaRPr>
          </a:p>
          <a:p>
            <a:pPr marL="457200" indent="-227013">
              <a:lnSpc>
                <a:spcPct val="100000"/>
              </a:lnSpc>
              <a:spcBef>
                <a:spcPts val="600"/>
              </a:spcBef>
              <a:spcAft>
                <a:spcPts val="600"/>
              </a:spcAft>
              <a:buFont typeface="Arial" panose="020B0604020202020204" pitchFamily="34" charset="0"/>
              <a:buChar char="•"/>
            </a:pPr>
            <a:r>
              <a:rPr lang="en-US" sz="2400" b="1" dirty="0">
                <a:solidFill>
                  <a:schemeClr val="tx1">
                    <a:lumMod val="65000"/>
                    <a:lumOff val="35000"/>
                  </a:schemeClr>
                </a:solidFill>
                <a:latin typeface="+mn-lt"/>
              </a:rPr>
              <a:t>VOD </a:t>
            </a:r>
          </a:p>
          <a:p>
            <a:pPr marL="457200" indent="-227013">
              <a:lnSpc>
                <a:spcPct val="100000"/>
              </a:lnSpc>
              <a:spcBef>
                <a:spcPts val="600"/>
              </a:spcBef>
              <a:spcAft>
                <a:spcPts val="600"/>
              </a:spcAft>
              <a:buFont typeface="Arial" panose="020B0604020202020204" pitchFamily="34" charset="0"/>
              <a:buChar char="•"/>
            </a:pPr>
            <a:r>
              <a:rPr lang="en-US" sz="2400" b="1" dirty="0">
                <a:solidFill>
                  <a:schemeClr val="tx1">
                    <a:lumMod val="65000"/>
                    <a:lumOff val="35000"/>
                  </a:schemeClr>
                </a:solidFill>
                <a:latin typeface="+mn-lt"/>
              </a:rPr>
              <a:t>Linear</a:t>
            </a:r>
          </a:p>
          <a:p>
            <a:pPr marL="457200" indent="-227013">
              <a:lnSpc>
                <a:spcPct val="100000"/>
              </a:lnSpc>
              <a:spcBef>
                <a:spcPts val="600"/>
              </a:spcBef>
              <a:spcAft>
                <a:spcPts val="600"/>
              </a:spcAft>
              <a:buFont typeface="Arial" panose="020B0604020202020204" pitchFamily="34" charset="0"/>
              <a:buChar char="•"/>
            </a:pPr>
            <a:r>
              <a:rPr lang="en-US" sz="2400" b="1" dirty="0">
                <a:solidFill>
                  <a:schemeClr val="tx1">
                    <a:lumMod val="65000"/>
                    <a:lumOff val="35000"/>
                  </a:schemeClr>
                </a:solidFill>
                <a:latin typeface="+mn-lt"/>
              </a:rPr>
              <a:t>Streaming</a:t>
            </a:r>
          </a:p>
          <a:p>
            <a:pPr marL="457200" indent="-227013">
              <a:lnSpc>
                <a:spcPct val="100000"/>
              </a:lnSpc>
              <a:spcBef>
                <a:spcPts val="600"/>
              </a:spcBef>
              <a:spcAft>
                <a:spcPts val="600"/>
              </a:spcAft>
              <a:buFont typeface="Arial" panose="020B0604020202020204" pitchFamily="34" charset="0"/>
              <a:buChar char="•"/>
            </a:pPr>
            <a:r>
              <a:rPr lang="en-US" sz="2400" b="1" dirty="0">
                <a:solidFill>
                  <a:schemeClr val="tx1">
                    <a:lumMod val="65000"/>
                    <a:lumOff val="35000"/>
                  </a:schemeClr>
                </a:solidFill>
                <a:latin typeface="+mn-lt"/>
              </a:rPr>
              <a:t>Programmatic</a:t>
            </a:r>
          </a:p>
          <a:p>
            <a:pPr marL="457200" indent="-227013">
              <a:lnSpc>
                <a:spcPct val="100000"/>
              </a:lnSpc>
              <a:spcBef>
                <a:spcPts val="600"/>
              </a:spcBef>
              <a:spcAft>
                <a:spcPts val="600"/>
              </a:spcAft>
              <a:buFont typeface="Arial" panose="020B0604020202020204" pitchFamily="34" charset="0"/>
              <a:buChar char="•"/>
            </a:pPr>
            <a:r>
              <a:rPr lang="en-US" sz="2400" b="1" dirty="0">
                <a:solidFill>
                  <a:schemeClr val="tx1">
                    <a:lumMod val="65000"/>
                    <a:lumOff val="35000"/>
                  </a:schemeClr>
                </a:solidFill>
                <a:latin typeface="+mn-lt"/>
              </a:rPr>
              <a:t>Global Services</a:t>
            </a:r>
          </a:p>
        </p:txBody>
      </p:sp>
      <p:pic>
        <p:nvPicPr>
          <p:cNvPr id="9" name="Picture 8">
            <a:extLst>
              <a:ext uri="{FF2B5EF4-FFF2-40B4-BE49-F238E27FC236}">
                <a16:creationId xmlns:a16="http://schemas.microsoft.com/office/drawing/2014/main" id="{E63DFDEC-A345-4B8B-B7BA-19D922FB6F76}"/>
              </a:ext>
            </a:extLst>
          </p:cNvPr>
          <p:cNvPicPr>
            <a:picLocks noChangeAspect="1"/>
          </p:cNvPicPr>
          <p:nvPr/>
        </p:nvPicPr>
        <p:blipFill>
          <a:blip r:embed="rId4"/>
          <a:stretch>
            <a:fillRect/>
          </a:stretch>
        </p:blipFill>
        <p:spPr>
          <a:xfrm>
            <a:off x="1133303" y="1796025"/>
            <a:ext cx="4572000" cy="76200"/>
          </a:xfrm>
          <a:prstGeom prst="rect">
            <a:avLst/>
          </a:prstGeom>
        </p:spPr>
      </p:pic>
    </p:spTree>
    <p:extLst>
      <p:ext uri="{BB962C8B-B14F-4D97-AF65-F5344CB8AC3E}">
        <p14:creationId xmlns:p14="http://schemas.microsoft.com/office/powerpoint/2010/main" val="156802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3</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2">
            <a:extLst>
              <a:ext uri="{FF2B5EF4-FFF2-40B4-BE49-F238E27FC236}">
                <a16:creationId xmlns:a16="http://schemas.microsoft.com/office/drawing/2014/main" id="{0E191FBE-5296-4A74-9BBF-BDE632372192}"/>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About Canoe</a:t>
            </a:r>
          </a:p>
        </p:txBody>
      </p:sp>
      <p:sp>
        <p:nvSpPr>
          <p:cNvPr id="20" name="Rectangle 19">
            <a:extLst>
              <a:ext uri="{FF2B5EF4-FFF2-40B4-BE49-F238E27FC236}">
                <a16:creationId xmlns:a16="http://schemas.microsoft.com/office/drawing/2014/main" id="{367B6C22-CE53-486A-BC48-81A68ABBF206}"/>
              </a:ext>
            </a:extLst>
          </p:cNvPr>
          <p:cNvSpPr/>
          <p:nvPr/>
        </p:nvSpPr>
        <p:spPr>
          <a:xfrm>
            <a:off x="792351" y="1836961"/>
            <a:ext cx="7109589" cy="3453425"/>
          </a:xfrm>
          <a:prstGeom prst="rect">
            <a:avLst/>
          </a:prstGeom>
          <a:solidFill>
            <a:srgbClr val="8A007A">
              <a:alpha val="0"/>
            </a:srgbClr>
          </a:solidFill>
        </p:spPr>
        <p:txBody>
          <a:bodyPr wrap="square" lIns="67227" tIns="33613" rIns="67227" bIns="33613">
            <a:spAutoFit/>
          </a:bodyPr>
          <a:lstStyle/>
          <a:p>
            <a:pPr marL="342900" marR="0" lvl="0" indent="-342900">
              <a:spcBef>
                <a:spcPts val="600"/>
              </a:spcBef>
              <a:spcAft>
                <a:spcPts val="600"/>
              </a:spcAft>
              <a:buFont typeface="Symbol" panose="05050102010706020507" pitchFamily="18" charset="2"/>
              <a:buChar char=""/>
            </a:pPr>
            <a:r>
              <a:rPr lang="en-US" sz="2000" dirty="0">
                <a:latin typeface="Calibri" panose="020F0502020204030204" pitchFamily="34" charset="0"/>
                <a:ea typeface="Open Sans" panose="020B0606030504020204" pitchFamily="34" charset="0"/>
                <a:cs typeface="Calibri" panose="020F0502020204030204" pitchFamily="34" charset="0"/>
              </a:rPr>
              <a:t>Integrates dynamic ad insertion into existing or new </a:t>
            </a:r>
            <a:br>
              <a:rPr lang="en-US" sz="2000" dirty="0">
                <a:latin typeface="Calibri" panose="020F0502020204030204" pitchFamily="34" charset="0"/>
                <a:ea typeface="Open Sans" panose="020B0606030504020204" pitchFamily="34" charset="0"/>
                <a:cs typeface="Calibri" panose="020F0502020204030204" pitchFamily="34" charset="0"/>
              </a:rPr>
            </a:br>
            <a:r>
              <a:rPr lang="en-US" sz="2000" dirty="0">
                <a:latin typeface="Calibri" panose="020F0502020204030204" pitchFamily="34" charset="0"/>
                <a:ea typeface="Open Sans" panose="020B0606030504020204" pitchFamily="34" charset="0"/>
                <a:cs typeface="Calibri" panose="020F0502020204030204" pitchFamily="34" charset="0"/>
              </a:rPr>
              <a:t>video services</a:t>
            </a:r>
          </a:p>
          <a:p>
            <a:pPr marL="342900" indent="-342900">
              <a:spcBef>
                <a:spcPts val="600"/>
              </a:spcBef>
              <a:spcAft>
                <a:spcPts val="600"/>
              </a:spcAft>
              <a:buFont typeface="Symbol" panose="05050102010706020507" pitchFamily="18" charset="2"/>
              <a:buChar char=""/>
            </a:pPr>
            <a:r>
              <a:rPr lang="en-US" sz="2000" dirty="0">
                <a:latin typeface="Calibri" panose="020F0502020204030204" pitchFamily="34" charset="0"/>
                <a:ea typeface="Open Sans" panose="020B0606030504020204" pitchFamily="34" charset="0"/>
                <a:cs typeface="Calibri" panose="020F0502020204030204" pitchFamily="34" charset="0"/>
              </a:rPr>
              <a:t>Enables Addressable TV advertising across Linear, VOD, and Streaming video platforms</a:t>
            </a:r>
          </a:p>
          <a:p>
            <a:pPr marL="342900" marR="0" lvl="0" indent="-342900">
              <a:spcBef>
                <a:spcPts val="600"/>
              </a:spcBef>
              <a:spcAft>
                <a:spcPts val="600"/>
              </a:spcAft>
              <a:buFont typeface="Symbol" panose="05050102010706020507" pitchFamily="18" charset="2"/>
              <a:buChar char=""/>
            </a:pPr>
            <a:r>
              <a:rPr lang="en-US" sz="2000" dirty="0">
                <a:latin typeface="Calibri" panose="020F0502020204030204" pitchFamily="34" charset="0"/>
                <a:ea typeface="Open Sans" panose="020B0606030504020204" pitchFamily="34" charset="0"/>
                <a:cs typeface="Calibri" panose="020F0502020204030204" pitchFamily="34" charset="0"/>
              </a:rPr>
              <a:t>Counts over 100 TV Networks, Streaming Services, and MVPDs as clients</a:t>
            </a:r>
          </a:p>
          <a:p>
            <a:pPr marL="342900" marR="0" lvl="0" indent="-342900">
              <a:spcBef>
                <a:spcPts val="600"/>
              </a:spcBef>
              <a:spcAft>
                <a:spcPts val="600"/>
              </a:spcAft>
              <a:buFont typeface="Symbol" panose="05050102010706020507" pitchFamily="18" charset="2"/>
              <a:buChar char=""/>
            </a:pPr>
            <a:r>
              <a:rPr lang="en-US" sz="2000" dirty="0">
                <a:latin typeface="Calibri" panose="020F0502020204030204" pitchFamily="34" charset="0"/>
                <a:ea typeface="Open Sans" panose="020B0606030504020204" pitchFamily="34" charset="0"/>
                <a:cs typeface="Calibri" panose="020F0502020204030204" pitchFamily="34" charset="0"/>
              </a:rPr>
              <a:t>Is owned by Charter, Comcast, and Cox</a:t>
            </a:r>
          </a:p>
          <a:p>
            <a:pPr marL="342900" marR="0" lvl="0" indent="-342900">
              <a:spcBef>
                <a:spcPts val="600"/>
              </a:spcBef>
              <a:spcAft>
                <a:spcPts val="600"/>
              </a:spcAft>
              <a:buFont typeface="Symbol" panose="05050102010706020507" pitchFamily="18" charset="2"/>
              <a:buChar char=""/>
            </a:pPr>
            <a:r>
              <a:rPr lang="en-US" sz="2000" dirty="0">
                <a:latin typeface="Calibri" panose="020F0502020204030204" pitchFamily="34" charset="0"/>
                <a:ea typeface="Open Sans" panose="020B0606030504020204" pitchFamily="34" charset="0"/>
                <a:cs typeface="Calibri" panose="020F0502020204030204" pitchFamily="34" charset="0"/>
              </a:rPr>
              <a:t>Is headquartered in Denver, Colorado, with offices in New York and Atlanta</a:t>
            </a:r>
          </a:p>
        </p:txBody>
      </p:sp>
      <p:sp>
        <p:nvSpPr>
          <p:cNvPr id="18" name="TextBox 17">
            <a:extLst>
              <a:ext uri="{FF2B5EF4-FFF2-40B4-BE49-F238E27FC236}">
                <a16:creationId xmlns:a16="http://schemas.microsoft.com/office/drawing/2014/main" id="{A88F5FD6-D629-448F-8416-EC531D6CCE76}"/>
              </a:ext>
            </a:extLst>
          </p:cNvPr>
          <p:cNvSpPr txBox="1"/>
          <p:nvPr/>
        </p:nvSpPr>
        <p:spPr>
          <a:xfrm>
            <a:off x="1" y="6437567"/>
            <a:ext cx="12191999" cy="276999"/>
          </a:xfrm>
          <a:prstGeom prst="rect">
            <a:avLst/>
          </a:prstGeom>
          <a:noFill/>
        </p:spPr>
        <p:txBody>
          <a:bodyPr wrap="square" rtlCol="0">
            <a:spAutoFit/>
          </a:bodyPr>
          <a:lstStyle/>
          <a:p>
            <a:pPr algn="ctr" defTabSz="609585">
              <a:defRPr/>
            </a:pPr>
            <a:r>
              <a:rPr lang="en-US" sz="1200" dirty="0">
                <a:solidFill>
                  <a:schemeClr val="tx1">
                    <a:lumMod val="50000"/>
                    <a:lumOff val="50000"/>
                  </a:schemeClr>
                </a:solidFill>
                <a:latin typeface="+mj-lt"/>
                <a:cs typeface="Gill Sans Light" panose="020B0302020104020203" pitchFamily="34" charset="-79"/>
              </a:rPr>
              <a:t>Proprietary and Confidential | © 2022 Canoe Ventures, LLC | All Rights Reserved</a:t>
            </a:r>
          </a:p>
        </p:txBody>
      </p:sp>
      <p:pic>
        <p:nvPicPr>
          <p:cNvPr id="4" name="Picture 3" descr="A trophy on a table&#10;&#10;Description automatically generated with medium confidence">
            <a:extLst>
              <a:ext uri="{FF2B5EF4-FFF2-40B4-BE49-F238E27FC236}">
                <a16:creationId xmlns:a16="http://schemas.microsoft.com/office/drawing/2014/main" id="{0A1F5AB4-E761-42CF-8E85-6D35929CF841}"/>
              </a:ext>
            </a:extLst>
          </p:cNvPr>
          <p:cNvPicPr>
            <a:picLocks noChangeAspect="1"/>
          </p:cNvPicPr>
          <p:nvPr/>
        </p:nvPicPr>
        <p:blipFill rotWithShape="1">
          <a:blip r:embed="rId4">
            <a:extLst>
              <a:ext uri="{28A0092B-C50C-407E-A947-70E740481C1C}">
                <a14:useLocalDpi xmlns:a14="http://schemas.microsoft.com/office/drawing/2010/main" val="0"/>
              </a:ext>
            </a:extLst>
          </a:blip>
          <a:srcRect l="3415" r="17698" b="5174"/>
          <a:stretch/>
        </p:blipFill>
        <p:spPr>
          <a:xfrm>
            <a:off x="8560013" y="897628"/>
            <a:ext cx="3373291" cy="5408178"/>
          </a:xfrm>
          <a:prstGeom prst="rect">
            <a:avLst/>
          </a:prstGeom>
        </p:spPr>
      </p:pic>
    </p:spTree>
    <p:extLst>
      <p:ext uri="{BB962C8B-B14F-4D97-AF65-F5344CB8AC3E}">
        <p14:creationId xmlns:p14="http://schemas.microsoft.com/office/powerpoint/2010/main" val="261091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7A6A0C04-3B66-42F8-884E-897AE7A589D6}"/>
              </a:ext>
            </a:extLst>
          </p:cNvPr>
          <p:cNvGrpSpPr/>
          <p:nvPr/>
        </p:nvGrpSpPr>
        <p:grpSpPr>
          <a:xfrm>
            <a:off x="5576856" y="1313050"/>
            <a:ext cx="1170489" cy="819305"/>
            <a:chOff x="5192765" y="3358943"/>
            <a:chExt cx="1059853" cy="741863"/>
          </a:xfrm>
        </p:grpSpPr>
        <p:sp>
          <p:nvSpPr>
            <p:cNvPr id="97" name="Rectangle: Rounded Corners 96">
              <a:extLst>
                <a:ext uri="{FF2B5EF4-FFF2-40B4-BE49-F238E27FC236}">
                  <a16:creationId xmlns:a16="http://schemas.microsoft.com/office/drawing/2014/main" id="{BEC665BE-7EF2-4004-8FF5-5528AE0F33BC}"/>
                </a:ext>
              </a:extLst>
            </p:cNvPr>
            <p:cNvSpPr/>
            <p:nvPr/>
          </p:nvSpPr>
          <p:spPr>
            <a:xfrm>
              <a:off x="5192765" y="3358943"/>
              <a:ext cx="1059853" cy="741863"/>
            </a:xfrm>
            <a:prstGeom prst="roundRect">
              <a:avLst>
                <a:gd name="adj" fmla="val 16670"/>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98" name="Rectangle: Rounded Corners 4">
              <a:extLst>
                <a:ext uri="{FF2B5EF4-FFF2-40B4-BE49-F238E27FC236}">
                  <a16:creationId xmlns:a16="http://schemas.microsoft.com/office/drawing/2014/main" id="{6F36A99A-DCDD-4E8B-AA0F-3C34933C0EE8}"/>
                </a:ext>
              </a:extLst>
            </p:cNvPr>
            <p:cNvSpPr txBox="1"/>
            <p:nvPr/>
          </p:nvSpPr>
          <p:spPr>
            <a:xfrm>
              <a:off x="5228987" y="3395165"/>
              <a:ext cx="987411" cy="669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b="1" dirty="0"/>
                <a:t>Ad Agencies/</a:t>
              </a:r>
              <a:br>
                <a:rPr lang="en-US" sz="1467" b="1" dirty="0"/>
              </a:br>
              <a:r>
                <a:rPr lang="en-US" sz="1467" b="1" dirty="0"/>
                <a:t>DSPs</a:t>
              </a:r>
              <a:endParaRPr lang="en-US" sz="1467" dirty="0"/>
            </a:p>
          </p:txBody>
        </p:sp>
      </p:grpSp>
      <p:grpSp>
        <p:nvGrpSpPr>
          <p:cNvPr id="99" name="Group 98">
            <a:extLst>
              <a:ext uri="{FF2B5EF4-FFF2-40B4-BE49-F238E27FC236}">
                <a16:creationId xmlns:a16="http://schemas.microsoft.com/office/drawing/2014/main" id="{2C3C9F95-F196-4CC0-B6A8-D32C8E49788E}"/>
              </a:ext>
            </a:extLst>
          </p:cNvPr>
          <p:cNvGrpSpPr/>
          <p:nvPr/>
        </p:nvGrpSpPr>
        <p:grpSpPr>
          <a:xfrm>
            <a:off x="3188284" y="1313050"/>
            <a:ext cx="1170489" cy="819305"/>
            <a:chOff x="5192766" y="3358944"/>
            <a:chExt cx="1059853" cy="741863"/>
          </a:xfrm>
        </p:grpSpPr>
        <p:sp>
          <p:nvSpPr>
            <p:cNvPr id="100" name="Rectangle: Rounded Corners 99">
              <a:extLst>
                <a:ext uri="{FF2B5EF4-FFF2-40B4-BE49-F238E27FC236}">
                  <a16:creationId xmlns:a16="http://schemas.microsoft.com/office/drawing/2014/main" id="{12B32432-9CAB-46E8-B3AF-5A46CDDBABAB}"/>
                </a:ext>
              </a:extLst>
            </p:cNvPr>
            <p:cNvSpPr/>
            <p:nvPr/>
          </p:nvSpPr>
          <p:spPr>
            <a:xfrm>
              <a:off x="5192766" y="3358944"/>
              <a:ext cx="1059853" cy="741863"/>
            </a:xfrm>
            <a:prstGeom prst="roundRect">
              <a:avLst>
                <a:gd name="adj" fmla="val 16670"/>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01" name="Rectangle: Rounded Corners 4">
              <a:extLst>
                <a:ext uri="{FF2B5EF4-FFF2-40B4-BE49-F238E27FC236}">
                  <a16:creationId xmlns:a16="http://schemas.microsoft.com/office/drawing/2014/main" id="{A1E4E3E9-DAD5-4677-A37E-04E3697D86D7}"/>
                </a:ext>
              </a:extLst>
            </p:cNvPr>
            <p:cNvSpPr txBox="1"/>
            <p:nvPr/>
          </p:nvSpPr>
          <p:spPr>
            <a:xfrm>
              <a:off x="5228987" y="3395165"/>
              <a:ext cx="987411" cy="669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b="1" dirty="0"/>
                <a:t>Advertisers/DSPs</a:t>
              </a:r>
              <a:endParaRPr lang="en-US" sz="1467" dirty="0"/>
            </a:p>
          </p:txBody>
        </p:sp>
      </p:grpSp>
      <p:grpSp>
        <p:nvGrpSpPr>
          <p:cNvPr id="102" name="Group 101">
            <a:extLst>
              <a:ext uri="{FF2B5EF4-FFF2-40B4-BE49-F238E27FC236}">
                <a16:creationId xmlns:a16="http://schemas.microsoft.com/office/drawing/2014/main" id="{9EA41343-A32E-4BF7-A0FB-9EBC0EE2A9B9}"/>
              </a:ext>
            </a:extLst>
          </p:cNvPr>
          <p:cNvGrpSpPr/>
          <p:nvPr/>
        </p:nvGrpSpPr>
        <p:grpSpPr>
          <a:xfrm>
            <a:off x="5582788" y="2566696"/>
            <a:ext cx="1170489" cy="819305"/>
            <a:chOff x="5192766" y="3358941"/>
            <a:chExt cx="1059853" cy="741863"/>
          </a:xfrm>
        </p:grpSpPr>
        <p:sp>
          <p:nvSpPr>
            <p:cNvPr id="103" name="Rectangle: Rounded Corners 102">
              <a:extLst>
                <a:ext uri="{FF2B5EF4-FFF2-40B4-BE49-F238E27FC236}">
                  <a16:creationId xmlns:a16="http://schemas.microsoft.com/office/drawing/2014/main" id="{783E9F18-A13C-4440-8450-9994068D3DB0}"/>
                </a:ext>
              </a:extLst>
            </p:cNvPr>
            <p:cNvSpPr/>
            <p:nvPr/>
          </p:nvSpPr>
          <p:spPr>
            <a:xfrm>
              <a:off x="5192766" y="3358941"/>
              <a:ext cx="1059853" cy="741863"/>
            </a:xfrm>
            <a:prstGeom prst="roundRect">
              <a:avLst>
                <a:gd name="adj" fmla="val 16670"/>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04" name="Rectangle: Rounded Corners 4">
              <a:extLst>
                <a:ext uri="{FF2B5EF4-FFF2-40B4-BE49-F238E27FC236}">
                  <a16:creationId xmlns:a16="http://schemas.microsoft.com/office/drawing/2014/main" id="{2CAD8FBC-49C3-45A7-82A3-4267CECFD08B}"/>
                </a:ext>
              </a:extLst>
            </p:cNvPr>
            <p:cNvSpPr txBox="1"/>
            <p:nvPr/>
          </p:nvSpPr>
          <p:spPr>
            <a:xfrm>
              <a:off x="5228987" y="3395165"/>
              <a:ext cx="987411" cy="669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b="1" dirty="0"/>
                <a:t>Global TV Networks/</a:t>
              </a:r>
              <a:br>
                <a:rPr lang="en-US" sz="1467" b="1" dirty="0"/>
              </a:br>
              <a:r>
                <a:rPr lang="en-US" sz="1467" b="1" dirty="0"/>
                <a:t>SSPs</a:t>
              </a:r>
              <a:endParaRPr lang="en-US" sz="1467" dirty="0"/>
            </a:p>
          </p:txBody>
        </p:sp>
      </p:grpSp>
      <p:sp>
        <p:nvSpPr>
          <p:cNvPr id="14" name="Right Triangle 13">
            <a:extLst>
              <a:ext uri="{FF2B5EF4-FFF2-40B4-BE49-F238E27FC236}">
                <a16:creationId xmlns:a16="http://schemas.microsoft.com/office/drawing/2014/main" id="{B645DF35-BB27-AB4D-9835-56F014EB5413}"/>
              </a:ext>
            </a:extLst>
          </p:cNvPr>
          <p:cNvSpPr/>
          <p:nvPr/>
        </p:nvSpPr>
        <p:spPr>
          <a:xfrm>
            <a:off x="0" y="5382720"/>
            <a:ext cx="1295872" cy="1430080"/>
          </a:xfrm>
          <a:prstGeom prst="rtTriangle">
            <a:avLst/>
          </a:prstGeom>
          <a:solidFill>
            <a:srgbClr val="4A7EC5"/>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ight Triangle 14">
            <a:extLst>
              <a:ext uri="{FF2B5EF4-FFF2-40B4-BE49-F238E27FC236}">
                <a16:creationId xmlns:a16="http://schemas.microsoft.com/office/drawing/2014/main" id="{C282A088-4CEF-5C46-9A80-93FF0FC22B3F}"/>
              </a:ext>
            </a:extLst>
          </p:cNvPr>
          <p:cNvSpPr/>
          <p:nvPr/>
        </p:nvSpPr>
        <p:spPr>
          <a:xfrm>
            <a:off x="0" y="5544720"/>
            <a:ext cx="1183563" cy="1313280"/>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6" name="Straight Connector 15">
            <a:extLst>
              <a:ext uri="{FF2B5EF4-FFF2-40B4-BE49-F238E27FC236}">
                <a16:creationId xmlns:a16="http://schemas.microsoft.com/office/drawing/2014/main" id="{8B49E70D-A09D-FC46-895D-51C25A180B8E}"/>
              </a:ext>
            </a:extLst>
          </p:cNvPr>
          <p:cNvCxnSpPr/>
          <p:nvPr/>
        </p:nvCxnSpPr>
        <p:spPr>
          <a:xfrm>
            <a:off x="1183563" y="6747840"/>
            <a:ext cx="11008437" cy="0"/>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1A0738-77EB-2947-BA49-09F373541297}"/>
              </a:ext>
            </a:extLst>
          </p:cNvPr>
          <p:cNvCxnSpPr/>
          <p:nvPr/>
        </p:nvCxnSpPr>
        <p:spPr>
          <a:xfrm>
            <a:off x="1036698" y="6812800"/>
            <a:ext cx="11155303" cy="0"/>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A picture containing clipart&#10;&#10;Description automatically generated">
            <a:extLst>
              <a:ext uri="{FF2B5EF4-FFF2-40B4-BE49-F238E27FC236}">
                <a16:creationId xmlns:a16="http://schemas.microsoft.com/office/drawing/2014/main" id="{6C660A04-28C0-0E4F-990C-F1868C5D63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05" y="6509621"/>
            <a:ext cx="1085703" cy="303180"/>
          </a:xfrm>
          <a:prstGeom prst="rect">
            <a:avLst/>
          </a:prstGeom>
        </p:spPr>
      </p:pic>
      <p:sp>
        <p:nvSpPr>
          <p:cNvPr id="19" name="TextBox 18">
            <a:extLst>
              <a:ext uri="{FF2B5EF4-FFF2-40B4-BE49-F238E27FC236}">
                <a16:creationId xmlns:a16="http://schemas.microsoft.com/office/drawing/2014/main" id="{84CBDDC3-EDC2-7748-9B89-6DFE0D5D89D9}"/>
              </a:ext>
            </a:extLst>
          </p:cNvPr>
          <p:cNvSpPr txBox="1"/>
          <p:nvPr/>
        </p:nvSpPr>
        <p:spPr>
          <a:xfrm>
            <a:off x="10578902" y="6447344"/>
            <a:ext cx="1529129" cy="441211"/>
          </a:xfrm>
          <a:prstGeom prst="rect">
            <a:avLst/>
          </a:prstGeom>
          <a:noFill/>
        </p:spPr>
        <p:txBody>
          <a:bodyPr wrap="square" rtlCol="0">
            <a:spAutoFit/>
          </a:bodyPr>
          <a:lstStyle/>
          <a:p>
            <a:pPr algn="r" defTabSz="609585">
              <a:defRPr/>
            </a:pPr>
            <a:fld id="{78C0F18D-AB0D-314A-BEF9-F687FD30307E}" type="slidenum">
              <a:rPr lang="en-US" sz="1200">
                <a:cs typeface="Gill Sans Light" panose="020B0302020104020203"/>
              </a:rPr>
              <a:pPr algn="r" defTabSz="609585">
                <a:defRPr/>
              </a:pPr>
              <a:t>4</a:t>
            </a:fld>
            <a:endParaRPr lang="en-US" sz="1200" dirty="0">
              <a:cs typeface="Gill Sans Light" panose="020B0302020104020203"/>
            </a:endParaRPr>
          </a:p>
          <a:p>
            <a:pPr algn="r"/>
            <a:endParaRPr lang="en-US" sz="1067" dirty="0">
              <a:cs typeface="Gill Sans Light" panose="020B0302020104020203"/>
            </a:endParaRPr>
          </a:p>
        </p:txBody>
      </p:sp>
      <p:sp>
        <p:nvSpPr>
          <p:cNvPr id="20" name="TextBox 19">
            <a:extLst>
              <a:ext uri="{FF2B5EF4-FFF2-40B4-BE49-F238E27FC236}">
                <a16:creationId xmlns:a16="http://schemas.microsoft.com/office/drawing/2014/main" id="{FE6F9BAA-7855-7D49-AC22-A7F1BA9C88FB}"/>
              </a:ext>
            </a:extLst>
          </p:cNvPr>
          <p:cNvSpPr txBox="1"/>
          <p:nvPr/>
        </p:nvSpPr>
        <p:spPr>
          <a:xfrm>
            <a:off x="1" y="6437567"/>
            <a:ext cx="12191999" cy="276999"/>
          </a:xfrm>
          <a:prstGeom prst="rect">
            <a:avLst/>
          </a:prstGeom>
          <a:noFill/>
        </p:spPr>
        <p:txBody>
          <a:bodyPr wrap="square" rtlCol="0">
            <a:spAutoFit/>
          </a:bodyPr>
          <a:lstStyle/>
          <a:p>
            <a:pPr algn="ctr" defTabSz="609585">
              <a:defRPr/>
            </a:pPr>
            <a:r>
              <a:rPr lang="en-US" sz="1200" dirty="0">
                <a:solidFill>
                  <a:schemeClr val="tx1">
                    <a:lumMod val="50000"/>
                    <a:lumOff val="50000"/>
                  </a:schemeClr>
                </a:solidFill>
                <a:latin typeface="+mj-lt"/>
                <a:cs typeface="Gill Sans Light" panose="020B0302020104020203" pitchFamily="34" charset="-79"/>
              </a:rPr>
              <a:t>Proprietary and Confidential | © 2022 Canoe Ventures, LLC | All Rights Reserved</a:t>
            </a:r>
          </a:p>
        </p:txBody>
      </p:sp>
      <p:cxnSp>
        <p:nvCxnSpPr>
          <p:cNvPr id="53" name="Straight Arrow Connector 52">
            <a:extLst>
              <a:ext uri="{FF2B5EF4-FFF2-40B4-BE49-F238E27FC236}">
                <a16:creationId xmlns:a16="http://schemas.microsoft.com/office/drawing/2014/main" id="{31D30B4A-9482-9A4D-B5F5-029EFEC7AD8D}"/>
              </a:ext>
            </a:extLst>
          </p:cNvPr>
          <p:cNvCxnSpPr/>
          <p:nvPr/>
        </p:nvCxnSpPr>
        <p:spPr>
          <a:xfrm>
            <a:off x="8244630" y="4499398"/>
            <a:ext cx="0" cy="25354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84D6C93-0225-234A-89C3-4ECD0514BB88}"/>
              </a:ext>
            </a:extLst>
          </p:cNvPr>
          <p:cNvCxnSpPr/>
          <p:nvPr/>
        </p:nvCxnSpPr>
        <p:spPr>
          <a:xfrm>
            <a:off x="5646893" y="4502810"/>
            <a:ext cx="0" cy="25354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0775409-E83D-A54E-B157-3F1F7405A4E5}"/>
              </a:ext>
            </a:extLst>
          </p:cNvPr>
          <p:cNvCxnSpPr/>
          <p:nvPr/>
        </p:nvCxnSpPr>
        <p:spPr>
          <a:xfrm>
            <a:off x="9575117" y="4496459"/>
            <a:ext cx="0" cy="25354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28EC85D-C073-432F-915E-36C8BC659EE0}"/>
              </a:ext>
            </a:extLst>
          </p:cNvPr>
          <p:cNvGrpSpPr/>
          <p:nvPr/>
        </p:nvGrpSpPr>
        <p:grpSpPr>
          <a:xfrm>
            <a:off x="8944570" y="4780516"/>
            <a:ext cx="1170489" cy="819305"/>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24" name="Rectangle: Rounded Corners 123">
              <a:extLst>
                <a:ext uri="{FF2B5EF4-FFF2-40B4-BE49-F238E27FC236}">
                  <a16:creationId xmlns:a16="http://schemas.microsoft.com/office/drawing/2014/main" id="{05D511E5-7470-470F-96A0-4D120F70FA91}"/>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25" name="Rectangle: Rounded Corners 4">
              <a:extLst>
                <a:ext uri="{FF2B5EF4-FFF2-40B4-BE49-F238E27FC236}">
                  <a16:creationId xmlns:a16="http://schemas.microsoft.com/office/drawing/2014/main" id="{9D21AF8D-6358-4C4B-BFA3-76884F9C8018}"/>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endParaRPr lang="en-US" sz="1467" dirty="0"/>
            </a:p>
          </p:txBody>
        </p:sp>
      </p:grpSp>
      <p:pic>
        <p:nvPicPr>
          <p:cNvPr id="91" name="Picture 90">
            <a:extLst>
              <a:ext uri="{FF2B5EF4-FFF2-40B4-BE49-F238E27FC236}">
                <a16:creationId xmlns:a16="http://schemas.microsoft.com/office/drawing/2014/main" id="{D3C5A926-D41E-0A44-B0F4-676855F9186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55823" y="4949170"/>
            <a:ext cx="865095" cy="492849"/>
          </a:xfrm>
          <a:prstGeom prst="rect">
            <a:avLst/>
          </a:prstGeom>
          <a:noFill/>
          <a:ln>
            <a:noFill/>
          </a:ln>
        </p:spPr>
      </p:pic>
      <p:grpSp>
        <p:nvGrpSpPr>
          <p:cNvPr id="129" name="Group 128">
            <a:extLst>
              <a:ext uri="{FF2B5EF4-FFF2-40B4-BE49-F238E27FC236}">
                <a16:creationId xmlns:a16="http://schemas.microsoft.com/office/drawing/2014/main" id="{F6E1DC63-EBEA-4210-AD20-08070D13C892}"/>
              </a:ext>
            </a:extLst>
          </p:cNvPr>
          <p:cNvGrpSpPr/>
          <p:nvPr/>
        </p:nvGrpSpPr>
        <p:grpSpPr>
          <a:xfrm>
            <a:off x="5113810" y="4798708"/>
            <a:ext cx="1170489" cy="819305"/>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30" name="Rectangle: Rounded Corners 129">
              <a:extLst>
                <a:ext uri="{FF2B5EF4-FFF2-40B4-BE49-F238E27FC236}">
                  <a16:creationId xmlns:a16="http://schemas.microsoft.com/office/drawing/2014/main" id="{FEB31194-AC67-49E3-AC8C-179C53B2B7F6}"/>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31" name="Rectangle: Rounded Corners 4">
              <a:extLst>
                <a:ext uri="{FF2B5EF4-FFF2-40B4-BE49-F238E27FC236}">
                  <a16:creationId xmlns:a16="http://schemas.microsoft.com/office/drawing/2014/main" id="{33351016-9E61-45B4-852B-F81656ED5780}"/>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endParaRPr lang="en-US" sz="1467" dirty="0"/>
            </a:p>
          </p:txBody>
        </p:sp>
      </p:grpSp>
      <p:sp>
        <p:nvSpPr>
          <p:cNvPr id="133" name="Rectangle: Rounded Corners 132">
            <a:extLst>
              <a:ext uri="{FF2B5EF4-FFF2-40B4-BE49-F238E27FC236}">
                <a16:creationId xmlns:a16="http://schemas.microsoft.com/office/drawing/2014/main" id="{9A8684B8-9EE8-4B1E-BAC1-F5C8693BE477}"/>
              </a:ext>
            </a:extLst>
          </p:cNvPr>
          <p:cNvSpPr/>
          <p:nvPr/>
        </p:nvSpPr>
        <p:spPr>
          <a:xfrm>
            <a:off x="2213822" y="3675358"/>
            <a:ext cx="7513497" cy="819305"/>
          </a:xfrm>
          <a:prstGeom prst="roundRect">
            <a:avLst>
              <a:gd name="adj" fmla="val 16670"/>
            </a:avLst>
          </a:prstGeom>
          <a:solidFill>
            <a:schemeClr val="accent6">
              <a:lumMod val="60000"/>
              <a:lumOff val="40000"/>
            </a:schemeClr>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grpSp>
        <p:nvGrpSpPr>
          <p:cNvPr id="135" name="Group 134">
            <a:extLst>
              <a:ext uri="{FF2B5EF4-FFF2-40B4-BE49-F238E27FC236}">
                <a16:creationId xmlns:a16="http://schemas.microsoft.com/office/drawing/2014/main" id="{1719B6CD-9F50-47D8-99B7-0BF0FFA84A1C}"/>
              </a:ext>
            </a:extLst>
          </p:cNvPr>
          <p:cNvGrpSpPr/>
          <p:nvPr/>
        </p:nvGrpSpPr>
        <p:grpSpPr>
          <a:xfrm>
            <a:off x="6392216" y="4783276"/>
            <a:ext cx="1170489" cy="819305"/>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36" name="Rectangle: Rounded Corners 135">
              <a:extLst>
                <a:ext uri="{FF2B5EF4-FFF2-40B4-BE49-F238E27FC236}">
                  <a16:creationId xmlns:a16="http://schemas.microsoft.com/office/drawing/2014/main" id="{740372BF-3DDE-4BB0-BE0A-EAF3E11726A2}"/>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37" name="Rectangle: Rounded Corners 4">
              <a:extLst>
                <a:ext uri="{FF2B5EF4-FFF2-40B4-BE49-F238E27FC236}">
                  <a16:creationId xmlns:a16="http://schemas.microsoft.com/office/drawing/2014/main" id="{CBD6988D-7F89-4D31-8ECE-802FC7EB6DA3}"/>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endParaRPr lang="en-US" sz="1467" dirty="0"/>
            </a:p>
          </p:txBody>
        </p:sp>
      </p:grpSp>
      <p:grpSp>
        <p:nvGrpSpPr>
          <p:cNvPr id="138" name="Group 137">
            <a:extLst>
              <a:ext uri="{FF2B5EF4-FFF2-40B4-BE49-F238E27FC236}">
                <a16:creationId xmlns:a16="http://schemas.microsoft.com/office/drawing/2014/main" id="{ADD90545-BAB5-4C66-A932-621559011BAF}"/>
              </a:ext>
            </a:extLst>
          </p:cNvPr>
          <p:cNvGrpSpPr/>
          <p:nvPr/>
        </p:nvGrpSpPr>
        <p:grpSpPr>
          <a:xfrm>
            <a:off x="7678032" y="4774138"/>
            <a:ext cx="1170489" cy="819305"/>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39" name="Rectangle: Rounded Corners 138">
              <a:extLst>
                <a:ext uri="{FF2B5EF4-FFF2-40B4-BE49-F238E27FC236}">
                  <a16:creationId xmlns:a16="http://schemas.microsoft.com/office/drawing/2014/main" id="{88E40183-8586-44C6-B208-E0EE8551B6D6}"/>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40" name="Rectangle: Rounded Corners 4">
              <a:extLst>
                <a:ext uri="{FF2B5EF4-FFF2-40B4-BE49-F238E27FC236}">
                  <a16:creationId xmlns:a16="http://schemas.microsoft.com/office/drawing/2014/main" id="{2EF8D948-1C55-4640-911D-4E750AB02FBD}"/>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endParaRPr lang="en-US" sz="1467" dirty="0"/>
            </a:p>
          </p:txBody>
        </p:sp>
      </p:grpSp>
      <p:pic>
        <p:nvPicPr>
          <p:cNvPr id="76" name="Picture 75">
            <a:extLst>
              <a:ext uri="{FF2B5EF4-FFF2-40B4-BE49-F238E27FC236}">
                <a16:creationId xmlns:a16="http://schemas.microsoft.com/office/drawing/2014/main" id="{2218269F-E170-744A-8A86-05C6F8B2AC8F}"/>
              </a:ext>
            </a:extLst>
          </p:cNvPr>
          <p:cNvPicPr>
            <a:picLocks noChangeAspect="1"/>
          </p:cNvPicPr>
          <p:nvPr/>
        </p:nvPicPr>
        <p:blipFill rotWithShape="1">
          <a:blip r:embed="rId5"/>
          <a:srcRect l="55704" t="-25767" r="19184" b="-11113"/>
          <a:stretch/>
        </p:blipFill>
        <p:spPr>
          <a:xfrm>
            <a:off x="5240599" y="4971138"/>
            <a:ext cx="970931" cy="389493"/>
          </a:xfrm>
          <a:prstGeom prst="rect">
            <a:avLst/>
          </a:prstGeom>
        </p:spPr>
      </p:pic>
      <p:pic>
        <p:nvPicPr>
          <p:cNvPr id="81" name="Picture 80">
            <a:extLst>
              <a:ext uri="{FF2B5EF4-FFF2-40B4-BE49-F238E27FC236}">
                <a16:creationId xmlns:a16="http://schemas.microsoft.com/office/drawing/2014/main" id="{664282EE-CB8D-764C-801C-5C50F2D9D0F3}"/>
              </a:ext>
            </a:extLst>
          </p:cNvPr>
          <p:cNvPicPr>
            <a:picLocks noChangeAspect="1"/>
          </p:cNvPicPr>
          <p:nvPr/>
        </p:nvPicPr>
        <p:blipFill>
          <a:blip r:embed="rId6"/>
          <a:stretch>
            <a:fillRect/>
          </a:stretch>
        </p:blipFill>
        <p:spPr>
          <a:xfrm>
            <a:off x="6534657" y="5070484"/>
            <a:ext cx="958719" cy="250223"/>
          </a:xfrm>
          <a:prstGeom prst="rect">
            <a:avLst/>
          </a:prstGeom>
        </p:spPr>
      </p:pic>
      <p:pic>
        <p:nvPicPr>
          <p:cNvPr id="75" name="Picture 74">
            <a:extLst>
              <a:ext uri="{FF2B5EF4-FFF2-40B4-BE49-F238E27FC236}">
                <a16:creationId xmlns:a16="http://schemas.microsoft.com/office/drawing/2014/main" id="{B1A0A065-6C7D-604E-89FB-60AF86C96DF7}"/>
              </a:ext>
            </a:extLst>
          </p:cNvPr>
          <p:cNvPicPr>
            <a:picLocks noChangeAspect="1"/>
          </p:cNvPicPr>
          <p:nvPr/>
        </p:nvPicPr>
        <p:blipFill rotWithShape="1">
          <a:blip r:embed="rId5"/>
          <a:srcRect l="36430" t="2" r="44500" b="-17689"/>
          <a:stretch/>
        </p:blipFill>
        <p:spPr>
          <a:xfrm>
            <a:off x="7923359" y="5059783"/>
            <a:ext cx="748451" cy="339947"/>
          </a:xfrm>
          <a:prstGeom prst="rect">
            <a:avLst/>
          </a:prstGeom>
        </p:spPr>
      </p:pic>
      <p:grpSp>
        <p:nvGrpSpPr>
          <p:cNvPr id="141" name="Group 140">
            <a:extLst>
              <a:ext uri="{FF2B5EF4-FFF2-40B4-BE49-F238E27FC236}">
                <a16:creationId xmlns:a16="http://schemas.microsoft.com/office/drawing/2014/main" id="{A63C94E3-2B3E-40B4-9A82-6FBC06E5D37D}"/>
              </a:ext>
            </a:extLst>
          </p:cNvPr>
          <p:cNvGrpSpPr/>
          <p:nvPr/>
        </p:nvGrpSpPr>
        <p:grpSpPr>
          <a:xfrm>
            <a:off x="5110542" y="5892894"/>
            <a:ext cx="1170489" cy="522227"/>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42" name="Rectangle: Rounded Corners 141">
              <a:extLst>
                <a:ext uri="{FF2B5EF4-FFF2-40B4-BE49-F238E27FC236}">
                  <a16:creationId xmlns:a16="http://schemas.microsoft.com/office/drawing/2014/main" id="{6201D757-4E12-483C-8180-07C2592F8F3A}"/>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43" name="Rectangle: Rounded Corners 4">
              <a:extLst>
                <a:ext uri="{FF2B5EF4-FFF2-40B4-BE49-F238E27FC236}">
                  <a16:creationId xmlns:a16="http://schemas.microsoft.com/office/drawing/2014/main" id="{D5BF74E6-AC48-4519-9B15-E900A603CC36}"/>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dirty="0">
                  <a:solidFill>
                    <a:schemeClr val="accent1">
                      <a:lumMod val="75000"/>
                    </a:schemeClr>
                  </a:solidFill>
                </a:rPr>
                <a:t>Consumers</a:t>
              </a:r>
            </a:p>
          </p:txBody>
        </p:sp>
      </p:grpSp>
      <p:grpSp>
        <p:nvGrpSpPr>
          <p:cNvPr id="144" name="Group 143">
            <a:extLst>
              <a:ext uri="{FF2B5EF4-FFF2-40B4-BE49-F238E27FC236}">
                <a16:creationId xmlns:a16="http://schemas.microsoft.com/office/drawing/2014/main" id="{5D20ACD8-89B9-4F98-82FF-4859BAB51198}"/>
              </a:ext>
            </a:extLst>
          </p:cNvPr>
          <p:cNvGrpSpPr/>
          <p:nvPr/>
        </p:nvGrpSpPr>
        <p:grpSpPr>
          <a:xfrm>
            <a:off x="6375885" y="5890270"/>
            <a:ext cx="1170489" cy="522227"/>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45" name="Rectangle: Rounded Corners 144">
              <a:extLst>
                <a:ext uri="{FF2B5EF4-FFF2-40B4-BE49-F238E27FC236}">
                  <a16:creationId xmlns:a16="http://schemas.microsoft.com/office/drawing/2014/main" id="{83AF0F0E-3CCB-44A9-A05E-0B72ED6D44B1}"/>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46" name="Rectangle: Rounded Corners 4">
              <a:extLst>
                <a:ext uri="{FF2B5EF4-FFF2-40B4-BE49-F238E27FC236}">
                  <a16:creationId xmlns:a16="http://schemas.microsoft.com/office/drawing/2014/main" id="{2262AEB4-A701-4C30-9C73-8B86D30877FC}"/>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dirty="0">
                  <a:solidFill>
                    <a:schemeClr val="accent1">
                      <a:lumMod val="75000"/>
                    </a:schemeClr>
                  </a:solidFill>
                </a:rPr>
                <a:t>Consumers</a:t>
              </a:r>
            </a:p>
          </p:txBody>
        </p:sp>
      </p:grpSp>
      <p:grpSp>
        <p:nvGrpSpPr>
          <p:cNvPr id="147" name="Group 146">
            <a:extLst>
              <a:ext uri="{FF2B5EF4-FFF2-40B4-BE49-F238E27FC236}">
                <a16:creationId xmlns:a16="http://schemas.microsoft.com/office/drawing/2014/main" id="{E6A0FFE4-792C-4B4F-B2D8-D5520ADD14CA}"/>
              </a:ext>
            </a:extLst>
          </p:cNvPr>
          <p:cNvGrpSpPr/>
          <p:nvPr/>
        </p:nvGrpSpPr>
        <p:grpSpPr>
          <a:xfrm>
            <a:off x="7687513" y="5887605"/>
            <a:ext cx="1170489" cy="522227"/>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48" name="Rectangle: Rounded Corners 147">
              <a:extLst>
                <a:ext uri="{FF2B5EF4-FFF2-40B4-BE49-F238E27FC236}">
                  <a16:creationId xmlns:a16="http://schemas.microsoft.com/office/drawing/2014/main" id="{370181B1-A2BF-4162-AF37-3892DC5AC711}"/>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49" name="Rectangle: Rounded Corners 4">
              <a:extLst>
                <a:ext uri="{FF2B5EF4-FFF2-40B4-BE49-F238E27FC236}">
                  <a16:creationId xmlns:a16="http://schemas.microsoft.com/office/drawing/2014/main" id="{F923A99F-730C-4914-B021-8C2BE84FC351}"/>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dirty="0">
                  <a:solidFill>
                    <a:schemeClr val="accent1">
                      <a:lumMod val="75000"/>
                    </a:schemeClr>
                  </a:solidFill>
                </a:rPr>
                <a:t>Consumers</a:t>
              </a:r>
            </a:p>
          </p:txBody>
        </p:sp>
      </p:grpSp>
      <p:grpSp>
        <p:nvGrpSpPr>
          <p:cNvPr id="150" name="Group 149">
            <a:extLst>
              <a:ext uri="{FF2B5EF4-FFF2-40B4-BE49-F238E27FC236}">
                <a16:creationId xmlns:a16="http://schemas.microsoft.com/office/drawing/2014/main" id="{927EDC64-2BF2-4FBF-9C5A-1B64D83478FF}"/>
              </a:ext>
            </a:extLst>
          </p:cNvPr>
          <p:cNvGrpSpPr/>
          <p:nvPr/>
        </p:nvGrpSpPr>
        <p:grpSpPr>
          <a:xfrm>
            <a:off x="8944568" y="5887604"/>
            <a:ext cx="1170489" cy="522227"/>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51" name="Rectangle: Rounded Corners 150">
              <a:extLst>
                <a:ext uri="{FF2B5EF4-FFF2-40B4-BE49-F238E27FC236}">
                  <a16:creationId xmlns:a16="http://schemas.microsoft.com/office/drawing/2014/main" id="{72271360-963B-4879-94E0-8B89C9B3215C}"/>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52" name="Rectangle: Rounded Corners 4">
              <a:extLst>
                <a:ext uri="{FF2B5EF4-FFF2-40B4-BE49-F238E27FC236}">
                  <a16:creationId xmlns:a16="http://schemas.microsoft.com/office/drawing/2014/main" id="{8DF009E6-5468-490D-B4AC-234BEE5268A9}"/>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dirty="0">
                  <a:solidFill>
                    <a:schemeClr val="accent1">
                      <a:lumMod val="75000"/>
                    </a:schemeClr>
                  </a:solidFill>
                </a:rPr>
                <a:t>Consumers</a:t>
              </a:r>
            </a:p>
          </p:txBody>
        </p:sp>
      </p:grpSp>
      <p:sp>
        <p:nvSpPr>
          <p:cNvPr id="8" name="Arrow: Bent-Up 159">
            <a:extLst>
              <a:ext uri="{FF2B5EF4-FFF2-40B4-BE49-F238E27FC236}">
                <a16:creationId xmlns:a16="http://schemas.microsoft.com/office/drawing/2014/main" id="{0D766A8A-76D5-420F-92B0-E60ECF47AC60}"/>
              </a:ext>
            </a:extLst>
          </p:cNvPr>
          <p:cNvSpPr/>
          <p:nvPr/>
        </p:nvSpPr>
        <p:spPr>
          <a:xfrm rot="10800000">
            <a:off x="5961769" y="2205580"/>
            <a:ext cx="419724" cy="328998"/>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0" name="Arrow: Bent-Up 159">
            <a:extLst>
              <a:ext uri="{FF2B5EF4-FFF2-40B4-BE49-F238E27FC236}">
                <a16:creationId xmlns:a16="http://schemas.microsoft.com/office/drawing/2014/main" id="{A3C74983-6EA8-4F0A-BF10-85A3897AF8A9}"/>
              </a:ext>
            </a:extLst>
          </p:cNvPr>
          <p:cNvSpPr/>
          <p:nvPr/>
        </p:nvSpPr>
        <p:spPr>
          <a:xfrm rot="5400000">
            <a:off x="4787629" y="1241827"/>
            <a:ext cx="419724" cy="961748"/>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400" dirty="0"/>
          </a:p>
        </p:txBody>
      </p:sp>
      <p:sp>
        <p:nvSpPr>
          <p:cNvPr id="12" name="Arrow: Bent-Up 159">
            <a:extLst>
              <a:ext uri="{FF2B5EF4-FFF2-40B4-BE49-F238E27FC236}">
                <a16:creationId xmlns:a16="http://schemas.microsoft.com/office/drawing/2014/main" id="{C195F88A-9C37-43D7-A350-A6D1710DDFA2}"/>
              </a:ext>
            </a:extLst>
          </p:cNvPr>
          <p:cNvSpPr/>
          <p:nvPr/>
        </p:nvSpPr>
        <p:spPr>
          <a:xfrm rot="10800000">
            <a:off x="5970571" y="3419513"/>
            <a:ext cx="419724" cy="339174"/>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3" name="Arrow: Bent-Up 159">
            <a:extLst>
              <a:ext uri="{FF2B5EF4-FFF2-40B4-BE49-F238E27FC236}">
                <a16:creationId xmlns:a16="http://schemas.microsoft.com/office/drawing/2014/main" id="{8FD313B3-22CF-4A3D-ACFB-CCA639C43535}"/>
              </a:ext>
            </a:extLst>
          </p:cNvPr>
          <p:cNvSpPr/>
          <p:nvPr/>
        </p:nvSpPr>
        <p:spPr>
          <a:xfrm rot="10800000">
            <a:off x="5510803" y="5553441"/>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1" name="Arrow: Bent-Up 159">
            <a:extLst>
              <a:ext uri="{FF2B5EF4-FFF2-40B4-BE49-F238E27FC236}">
                <a16:creationId xmlns:a16="http://schemas.microsoft.com/office/drawing/2014/main" id="{5444F4F4-1290-450F-B7C7-D3CA20C6048E}"/>
              </a:ext>
            </a:extLst>
          </p:cNvPr>
          <p:cNvSpPr/>
          <p:nvPr/>
        </p:nvSpPr>
        <p:spPr>
          <a:xfrm rot="10800000">
            <a:off x="6778535" y="5553410"/>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2" name="Arrow: Bent-Up 159">
            <a:extLst>
              <a:ext uri="{FF2B5EF4-FFF2-40B4-BE49-F238E27FC236}">
                <a16:creationId xmlns:a16="http://schemas.microsoft.com/office/drawing/2014/main" id="{31257BFC-4FBC-49C4-A661-7A6E4E2D7A3D}"/>
              </a:ext>
            </a:extLst>
          </p:cNvPr>
          <p:cNvSpPr/>
          <p:nvPr/>
        </p:nvSpPr>
        <p:spPr>
          <a:xfrm rot="10800000">
            <a:off x="8074648" y="5536211"/>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3" name="Arrow: Bent-Up 159">
            <a:extLst>
              <a:ext uri="{FF2B5EF4-FFF2-40B4-BE49-F238E27FC236}">
                <a16:creationId xmlns:a16="http://schemas.microsoft.com/office/drawing/2014/main" id="{E7428C89-9F9F-4B01-AD9D-161DF713876D}"/>
              </a:ext>
            </a:extLst>
          </p:cNvPr>
          <p:cNvSpPr/>
          <p:nvPr/>
        </p:nvSpPr>
        <p:spPr>
          <a:xfrm rot="10800000">
            <a:off x="9337904" y="5544771"/>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5" name="Arrow: Bent-Up 159">
            <a:extLst>
              <a:ext uri="{FF2B5EF4-FFF2-40B4-BE49-F238E27FC236}">
                <a16:creationId xmlns:a16="http://schemas.microsoft.com/office/drawing/2014/main" id="{D5BBE33E-F9FF-47A6-AD74-347AA8A4D6DE}"/>
              </a:ext>
            </a:extLst>
          </p:cNvPr>
          <p:cNvSpPr/>
          <p:nvPr/>
        </p:nvSpPr>
        <p:spPr>
          <a:xfrm rot="10800000">
            <a:off x="5507287" y="4460954"/>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6" name="Arrow: Bent-Up 159">
            <a:extLst>
              <a:ext uri="{FF2B5EF4-FFF2-40B4-BE49-F238E27FC236}">
                <a16:creationId xmlns:a16="http://schemas.microsoft.com/office/drawing/2014/main" id="{FA1AC0E0-3493-4859-A7AC-9C9AB21B3FDC}"/>
              </a:ext>
            </a:extLst>
          </p:cNvPr>
          <p:cNvSpPr/>
          <p:nvPr/>
        </p:nvSpPr>
        <p:spPr>
          <a:xfrm rot="10800000">
            <a:off x="6791591" y="4471487"/>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7" name="Arrow: Bent-Up 159">
            <a:extLst>
              <a:ext uri="{FF2B5EF4-FFF2-40B4-BE49-F238E27FC236}">
                <a16:creationId xmlns:a16="http://schemas.microsoft.com/office/drawing/2014/main" id="{AFEABE75-2122-440F-87F9-178B5DE1FCB2}"/>
              </a:ext>
            </a:extLst>
          </p:cNvPr>
          <p:cNvSpPr/>
          <p:nvPr/>
        </p:nvSpPr>
        <p:spPr>
          <a:xfrm rot="10800000">
            <a:off x="8087704" y="4454289"/>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8" name="Arrow: Bent-Up 159">
            <a:extLst>
              <a:ext uri="{FF2B5EF4-FFF2-40B4-BE49-F238E27FC236}">
                <a16:creationId xmlns:a16="http://schemas.microsoft.com/office/drawing/2014/main" id="{3A236C09-4888-4862-8CED-50CE62D92C04}"/>
              </a:ext>
            </a:extLst>
          </p:cNvPr>
          <p:cNvSpPr/>
          <p:nvPr/>
        </p:nvSpPr>
        <p:spPr>
          <a:xfrm rot="10800000">
            <a:off x="9350960" y="4462849"/>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pic>
        <p:nvPicPr>
          <p:cNvPr id="84" name="Picture 83">
            <a:extLst>
              <a:ext uri="{FF2B5EF4-FFF2-40B4-BE49-F238E27FC236}">
                <a16:creationId xmlns:a16="http://schemas.microsoft.com/office/drawing/2014/main" id="{8FE8CCB6-0A09-7448-96AC-FCF18D797B5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1837" y="3872863"/>
            <a:ext cx="1379753" cy="401742"/>
          </a:xfrm>
          <a:prstGeom prst="rect">
            <a:avLst/>
          </a:prstGeom>
        </p:spPr>
      </p:pic>
      <p:sp>
        <p:nvSpPr>
          <p:cNvPr id="118" name="Rectangle 117">
            <a:extLst>
              <a:ext uri="{FF2B5EF4-FFF2-40B4-BE49-F238E27FC236}">
                <a16:creationId xmlns:a16="http://schemas.microsoft.com/office/drawing/2014/main" id="{870E993E-E069-4118-96FE-826F0012C465}"/>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B0000D0-F76E-4126-AD8A-4FABD9970B20}"/>
              </a:ext>
            </a:extLst>
          </p:cNvPr>
          <p:cNvGrpSpPr/>
          <p:nvPr/>
        </p:nvGrpSpPr>
        <p:grpSpPr>
          <a:xfrm>
            <a:off x="3528831" y="4774644"/>
            <a:ext cx="1170489" cy="869007"/>
            <a:chOff x="5192766" y="3358944"/>
            <a:chExt cx="1059853" cy="741863"/>
          </a:xfrm>
          <a:solidFill>
            <a:schemeClr val="bg1">
              <a:lumMod val="85000"/>
            </a:schemeClr>
          </a:solidFill>
        </p:grpSpPr>
        <p:sp>
          <p:nvSpPr>
            <p:cNvPr id="77" name="Rectangle: Rounded Corners 76">
              <a:extLst>
                <a:ext uri="{FF2B5EF4-FFF2-40B4-BE49-F238E27FC236}">
                  <a16:creationId xmlns:a16="http://schemas.microsoft.com/office/drawing/2014/main" id="{F702B8C1-B35D-4DCE-9306-435BAA5BACE1}"/>
                </a:ext>
              </a:extLst>
            </p:cNvPr>
            <p:cNvSpPr/>
            <p:nvPr/>
          </p:nvSpPr>
          <p:spPr>
            <a:xfrm>
              <a:off x="5192766" y="3358944"/>
              <a:ext cx="1059853" cy="741863"/>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78" name="Rectangle: Rounded Corners 4">
              <a:extLst>
                <a:ext uri="{FF2B5EF4-FFF2-40B4-BE49-F238E27FC236}">
                  <a16:creationId xmlns:a16="http://schemas.microsoft.com/office/drawing/2014/main" id="{50479734-B9E8-4F14-BABD-C7CCEC90F932}"/>
                </a:ext>
              </a:extLst>
            </p:cNvPr>
            <p:cNvSpPr txBox="1"/>
            <p:nvPr/>
          </p:nvSpPr>
          <p:spPr>
            <a:xfrm>
              <a:off x="5220707" y="3363941"/>
              <a:ext cx="987411" cy="6694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000" b="1" i="0" dirty="0">
                  <a:solidFill>
                    <a:schemeClr val="tx1"/>
                  </a:solidFill>
                  <a:effectLst/>
                </a:rPr>
                <a:t>Stream Devices</a:t>
              </a:r>
              <a:endParaRPr lang="en-US" sz="1000" dirty="0">
                <a:solidFill>
                  <a:schemeClr val="tx1"/>
                </a:solidFill>
              </a:endParaRPr>
            </a:p>
          </p:txBody>
        </p:sp>
      </p:grpSp>
      <p:grpSp>
        <p:nvGrpSpPr>
          <p:cNvPr id="79" name="Group 78">
            <a:extLst>
              <a:ext uri="{FF2B5EF4-FFF2-40B4-BE49-F238E27FC236}">
                <a16:creationId xmlns:a16="http://schemas.microsoft.com/office/drawing/2014/main" id="{44BEC849-3310-4665-B4D1-B8CDD26A5A5B}"/>
              </a:ext>
            </a:extLst>
          </p:cNvPr>
          <p:cNvGrpSpPr/>
          <p:nvPr/>
        </p:nvGrpSpPr>
        <p:grpSpPr>
          <a:xfrm>
            <a:off x="3550131" y="5902962"/>
            <a:ext cx="1170489" cy="528796"/>
            <a:chOff x="5192766" y="3358944"/>
            <a:chExt cx="1059853" cy="741863"/>
          </a:xfrm>
          <a:solidFill>
            <a:schemeClr val="bg1">
              <a:lumMod val="85000"/>
            </a:schemeClr>
          </a:solidFill>
        </p:grpSpPr>
        <p:sp>
          <p:nvSpPr>
            <p:cNvPr id="80" name="Rectangle: Rounded Corners 79">
              <a:extLst>
                <a:ext uri="{FF2B5EF4-FFF2-40B4-BE49-F238E27FC236}">
                  <a16:creationId xmlns:a16="http://schemas.microsoft.com/office/drawing/2014/main" id="{A298CA75-C836-46A0-B9BD-32001308433E}"/>
                </a:ext>
              </a:extLst>
            </p:cNvPr>
            <p:cNvSpPr/>
            <p:nvPr/>
          </p:nvSpPr>
          <p:spPr>
            <a:xfrm>
              <a:off x="5192766" y="3358944"/>
              <a:ext cx="1059853" cy="741863"/>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3" name="Rectangle: Rounded Corners 4">
              <a:extLst>
                <a:ext uri="{FF2B5EF4-FFF2-40B4-BE49-F238E27FC236}">
                  <a16:creationId xmlns:a16="http://schemas.microsoft.com/office/drawing/2014/main" id="{8EEB39E5-F03D-4864-8DD4-C17D68243F8E}"/>
                </a:ext>
              </a:extLst>
            </p:cNvPr>
            <p:cNvSpPr txBox="1"/>
            <p:nvPr/>
          </p:nvSpPr>
          <p:spPr>
            <a:xfrm>
              <a:off x="5228987" y="3395166"/>
              <a:ext cx="987411" cy="6694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dirty="0">
                  <a:solidFill>
                    <a:schemeClr val="accent1">
                      <a:lumMod val="75000"/>
                    </a:schemeClr>
                  </a:solidFill>
                </a:rPr>
                <a:t>Consumers</a:t>
              </a:r>
            </a:p>
          </p:txBody>
        </p:sp>
      </p:grpSp>
      <p:sp>
        <p:nvSpPr>
          <p:cNvPr id="85" name="Arrow: Bent-Up 159">
            <a:extLst>
              <a:ext uri="{FF2B5EF4-FFF2-40B4-BE49-F238E27FC236}">
                <a16:creationId xmlns:a16="http://schemas.microsoft.com/office/drawing/2014/main" id="{0ABA3A87-7ACA-49F4-A1B9-8F8AAD075A26}"/>
              </a:ext>
            </a:extLst>
          </p:cNvPr>
          <p:cNvSpPr/>
          <p:nvPr/>
        </p:nvSpPr>
        <p:spPr>
          <a:xfrm rot="10800000">
            <a:off x="3907136" y="5476079"/>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grpSp>
        <p:nvGrpSpPr>
          <p:cNvPr id="94" name="Group 93">
            <a:extLst>
              <a:ext uri="{FF2B5EF4-FFF2-40B4-BE49-F238E27FC236}">
                <a16:creationId xmlns:a16="http://schemas.microsoft.com/office/drawing/2014/main" id="{A3B28BAC-53C5-4C93-8186-2E31879E5E5B}"/>
              </a:ext>
            </a:extLst>
          </p:cNvPr>
          <p:cNvGrpSpPr/>
          <p:nvPr/>
        </p:nvGrpSpPr>
        <p:grpSpPr>
          <a:xfrm>
            <a:off x="2052028" y="4807342"/>
            <a:ext cx="1170489" cy="819305"/>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06" name="Rectangle: Rounded Corners 105">
              <a:extLst>
                <a:ext uri="{FF2B5EF4-FFF2-40B4-BE49-F238E27FC236}">
                  <a16:creationId xmlns:a16="http://schemas.microsoft.com/office/drawing/2014/main" id="{EF3317D4-970C-4DFC-BFE4-7B0715F2E53E}"/>
                </a:ext>
              </a:extLst>
            </p:cNvPr>
            <p:cNvSpPr/>
            <p:nvPr/>
          </p:nvSpPr>
          <p:spPr>
            <a:xfrm>
              <a:off x="5192766" y="3358944"/>
              <a:ext cx="1059853" cy="741863"/>
            </a:xfrm>
            <a:prstGeom prst="roundRect">
              <a:avLst>
                <a:gd name="adj" fmla="val 16670"/>
              </a:avLst>
            </a:prstGeom>
            <a:grp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07" name="Rectangle: Rounded Corners 4">
              <a:extLst>
                <a:ext uri="{FF2B5EF4-FFF2-40B4-BE49-F238E27FC236}">
                  <a16:creationId xmlns:a16="http://schemas.microsoft.com/office/drawing/2014/main" id="{66CEDB6A-E9FC-4993-8E47-9AB7BE9A89C8}"/>
                </a:ext>
              </a:extLst>
            </p:cNvPr>
            <p:cNvSpPr txBox="1"/>
            <p:nvPr/>
          </p:nvSpPr>
          <p:spPr>
            <a:xfrm>
              <a:off x="5228987" y="3395165"/>
              <a:ext cx="987411" cy="669421"/>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endParaRPr lang="en-US" sz="1467" dirty="0"/>
            </a:p>
          </p:txBody>
        </p:sp>
      </p:grpSp>
      <p:grpSp>
        <p:nvGrpSpPr>
          <p:cNvPr id="112" name="Group 111">
            <a:extLst>
              <a:ext uri="{FF2B5EF4-FFF2-40B4-BE49-F238E27FC236}">
                <a16:creationId xmlns:a16="http://schemas.microsoft.com/office/drawing/2014/main" id="{E8197707-1C50-4C2F-A701-126C34C7228C}"/>
              </a:ext>
            </a:extLst>
          </p:cNvPr>
          <p:cNvGrpSpPr/>
          <p:nvPr/>
        </p:nvGrpSpPr>
        <p:grpSpPr>
          <a:xfrm>
            <a:off x="2093187" y="5909058"/>
            <a:ext cx="1170489" cy="528796"/>
            <a:chOff x="5192766" y="3358944"/>
            <a:chExt cx="1059853" cy="741863"/>
          </a:xfrm>
          <a:solidFill>
            <a:schemeClr val="bg1">
              <a:lumMod val="85000"/>
            </a:schemeClr>
          </a:solidFill>
        </p:grpSpPr>
        <p:sp>
          <p:nvSpPr>
            <p:cNvPr id="113" name="Rectangle: Rounded Corners 112">
              <a:extLst>
                <a:ext uri="{FF2B5EF4-FFF2-40B4-BE49-F238E27FC236}">
                  <a16:creationId xmlns:a16="http://schemas.microsoft.com/office/drawing/2014/main" id="{0C18361C-9BB5-4B91-B979-3B912B5A032D}"/>
                </a:ext>
              </a:extLst>
            </p:cNvPr>
            <p:cNvSpPr/>
            <p:nvPr/>
          </p:nvSpPr>
          <p:spPr>
            <a:xfrm>
              <a:off x="5192766" y="3358944"/>
              <a:ext cx="1059853" cy="741863"/>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14" name="Rectangle: Rounded Corners 4">
              <a:extLst>
                <a:ext uri="{FF2B5EF4-FFF2-40B4-BE49-F238E27FC236}">
                  <a16:creationId xmlns:a16="http://schemas.microsoft.com/office/drawing/2014/main" id="{A1A0109D-5E2E-44F8-9FB8-654039286410}"/>
                </a:ext>
              </a:extLst>
            </p:cNvPr>
            <p:cNvSpPr txBox="1"/>
            <p:nvPr/>
          </p:nvSpPr>
          <p:spPr>
            <a:xfrm>
              <a:off x="5228987" y="3395166"/>
              <a:ext cx="987411" cy="6694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dirty="0">
                  <a:solidFill>
                    <a:schemeClr val="accent1">
                      <a:lumMod val="75000"/>
                    </a:schemeClr>
                  </a:solidFill>
                </a:rPr>
                <a:t>Consumers</a:t>
              </a:r>
            </a:p>
          </p:txBody>
        </p:sp>
      </p:grpSp>
      <p:sp>
        <p:nvSpPr>
          <p:cNvPr id="116" name="Rectangle: Rounded Corners 4">
            <a:extLst>
              <a:ext uri="{FF2B5EF4-FFF2-40B4-BE49-F238E27FC236}">
                <a16:creationId xmlns:a16="http://schemas.microsoft.com/office/drawing/2014/main" id="{2A5DDF40-08F9-4BC4-8766-50AB7B90FABC}"/>
              </a:ext>
            </a:extLst>
          </p:cNvPr>
          <p:cNvSpPr txBox="1"/>
          <p:nvPr/>
        </p:nvSpPr>
        <p:spPr>
          <a:xfrm>
            <a:off x="2102745" y="4819515"/>
            <a:ext cx="1090485" cy="714000"/>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algn="ctr" defTabSz="711182">
              <a:lnSpc>
                <a:spcPct val="90000"/>
              </a:lnSpc>
              <a:spcBef>
                <a:spcPct val="0"/>
              </a:spcBef>
              <a:spcAft>
                <a:spcPct val="35000"/>
              </a:spcAft>
            </a:pPr>
            <a:r>
              <a:rPr lang="en-US" sz="1000" b="1" dirty="0">
                <a:solidFill>
                  <a:schemeClr val="tx1"/>
                </a:solidFill>
              </a:rPr>
              <a:t>vMVPD</a:t>
            </a:r>
          </a:p>
        </p:txBody>
      </p:sp>
      <p:sp>
        <p:nvSpPr>
          <p:cNvPr id="120" name="Arrow: Bent-Up 159">
            <a:extLst>
              <a:ext uri="{FF2B5EF4-FFF2-40B4-BE49-F238E27FC236}">
                <a16:creationId xmlns:a16="http://schemas.microsoft.com/office/drawing/2014/main" id="{8AB3E8FF-C07D-4825-9FB1-1ACF502BC165}"/>
              </a:ext>
            </a:extLst>
          </p:cNvPr>
          <p:cNvSpPr/>
          <p:nvPr/>
        </p:nvSpPr>
        <p:spPr>
          <a:xfrm rot="10800000">
            <a:off x="3922327" y="4467050"/>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21" name="Arrow: Bent-Up 159">
            <a:extLst>
              <a:ext uri="{FF2B5EF4-FFF2-40B4-BE49-F238E27FC236}">
                <a16:creationId xmlns:a16="http://schemas.microsoft.com/office/drawing/2014/main" id="{6B409A2F-2160-4CA5-8E6E-AC2D435CB2A1}"/>
              </a:ext>
            </a:extLst>
          </p:cNvPr>
          <p:cNvSpPr/>
          <p:nvPr/>
        </p:nvSpPr>
        <p:spPr>
          <a:xfrm rot="10800000">
            <a:off x="2465383" y="4464002"/>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10" name="Title 2">
            <a:extLst>
              <a:ext uri="{FF2B5EF4-FFF2-40B4-BE49-F238E27FC236}">
                <a16:creationId xmlns:a16="http://schemas.microsoft.com/office/drawing/2014/main" id="{46F0D7A2-6EB7-41CC-9867-7DDF93C9E5D3}"/>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The Canoe U.S. Ecosystem</a:t>
            </a:r>
          </a:p>
        </p:txBody>
      </p:sp>
      <p:sp>
        <p:nvSpPr>
          <p:cNvPr id="115" name="Arrow: Bent-Up 159">
            <a:extLst>
              <a:ext uri="{FF2B5EF4-FFF2-40B4-BE49-F238E27FC236}">
                <a16:creationId xmlns:a16="http://schemas.microsoft.com/office/drawing/2014/main" id="{64171C1D-DA4D-4651-A56C-FEAC21AE7FC1}"/>
              </a:ext>
            </a:extLst>
          </p:cNvPr>
          <p:cNvSpPr/>
          <p:nvPr/>
        </p:nvSpPr>
        <p:spPr>
          <a:xfrm rot="10800000">
            <a:off x="2450192" y="5482175"/>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grpSp>
        <p:nvGrpSpPr>
          <p:cNvPr id="93" name="Group 92">
            <a:extLst>
              <a:ext uri="{FF2B5EF4-FFF2-40B4-BE49-F238E27FC236}">
                <a16:creationId xmlns:a16="http://schemas.microsoft.com/office/drawing/2014/main" id="{A8FF57BA-0F16-45C8-BDFB-E87C21988B4E}"/>
              </a:ext>
            </a:extLst>
          </p:cNvPr>
          <p:cNvGrpSpPr/>
          <p:nvPr/>
        </p:nvGrpSpPr>
        <p:grpSpPr>
          <a:xfrm>
            <a:off x="2603235" y="5423006"/>
            <a:ext cx="6987250" cy="224112"/>
            <a:chOff x="5192766" y="3358944"/>
            <a:chExt cx="1059853" cy="741863"/>
          </a:xfrm>
          <a:solidFill>
            <a:schemeClr val="bg1">
              <a:lumMod val="85000"/>
            </a:schemeClr>
          </a:solidFill>
          <a:effectLst>
            <a:outerShdw blurRad="50800" dist="38100" dir="2700000" algn="tl" rotWithShape="0">
              <a:prstClr val="black">
                <a:alpha val="40000"/>
              </a:prstClr>
            </a:outerShdw>
          </a:effectLst>
        </p:grpSpPr>
        <p:sp>
          <p:nvSpPr>
            <p:cNvPr id="105" name="Rectangle: Rounded Corners 104">
              <a:extLst>
                <a:ext uri="{FF2B5EF4-FFF2-40B4-BE49-F238E27FC236}">
                  <a16:creationId xmlns:a16="http://schemas.microsoft.com/office/drawing/2014/main" id="{3BF09B18-C087-4626-8234-EA56DFC153D7}"/>
                </a:ext>
              </a:extLst>
            </p:cNvPr>
            <p:cNvSpPr/>
            <p:nvPr/>
          </p:nvSpPr>
          <p:spPr>
            <a:xfrm>
              <a:off x="5192766" y="3358944"/>
              <a:ext cx="1059853" cy="741863"/>
            </a:xfrm>
            <a:prstGeom prst="roundRect">
              <a:avLst>
                <a:gd name="adj" fmla="val 16670"/>
              </a:avLst>
            </a:prstGeom>
            <a:grpFill/>
            <a:ln>
              <a:solidFill>
                <a:schemeClr val="tx1">
                  <a:lumMod val="65000"/>
                  <a:lumOff val="35000"/>
                </a:schemeClr>
              </a:solidFill>
            </a:ln>
          </p:spPr>
          <p:style>
            <a:lnRef idx="1">
              <a:schemeClr val="dk1"/>
            </a:lnRef>
            <a:fillRef idx="2">
              <a:schemeClr val="dk1"/>
            </a:fillRef>
            <a:effectRef idx="1">
              <a:schemeClr val="dk1"/>
            </a:effectRef>
            <a:fontRef idx="minor">
              <a:schemeClr val="dk1"/>
            </a:fontRef>
          </p:style>
          <p:txBody>
            <a:bodyPr/>
            <a:lstStyle/>
            <a:p>
              <a:endParaRPr lang="en-US" sz="2400" dirty="0"/>
            </a:p>
          </p:txBody>
        </p:sp>
        <p:sp>
          <p:nvSpPr>
            <p:cNvPr id="108" name="Rectangle: Rounded Corners 4">
              <a:extLst>
                <a:ext uri="{FF2B5EF4-FFF2-40B4-BE49-F238E27FC236}">
                  <a16:creationId xmlns:a16="http://schemas.microsoft.com/office/drawing/2014/main" id="{54542894-7E34-44B0-AA86-F55953CAE57D}"/>
                </a:ext>
              </a:extLst>
            </p:cNvPr>
            <p:cNvSpPr txBox="1"/>
            <p:nvPr/>
          </p:nvSpPr>
          <p:spPr>
            <a:xfrm>
              <a:off x="5228987" y="3534922"/>
              <a:ext cx="987411" cy="48327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algn="ctr" defTabSz="711182">
                <a:lnSpc>
                  <a:spcPct val="90000"/>
                </a:lnSpc>
                <a:spcBef>
                  <a:spcPct val="0"/>
                </a:spcBef>
                <a:spcAft>
                  <a:spcPct val="35000"/>
                </a:spcAft>
              </a:pPr>
              <a:r>
                <a:rPr lang="en-US" sz="1467" dirty="0">
                  <a:solidFill>
                    <a:schemeClr val="tx1"/>
                  </a:solidFill>
                </a:rPr>
                <a:t>Addressable Linear, VOD, Streaming</a:t>
              </a:r>
            </a:p>
          </p:txBody>
        </p:sp>
      </p:grpSp>
      <p:sp>
        <p:nvSpPr>
          <p:cNvPr id="92" name="Arrow: Bent-Up 159">
            <a:extLst>
              <a:ext uri="{FF2B5EF4-FFF2-40B4-BE49-F238E27FC236}">
                <a16:creationId xmlns:a16="http://schemas.microsoft.com/office/drawing/2014/main" id="{90EB7812-6961-4957-B7C4-FAAEE2EBA673}"/>
              </a:ext>
            </a:extLst>
          </p:cNvPr>
          <p:cNvSpPr/>
          <p:nvPr/>
        </p:nvSpPr>
        <p:spPr>
          <a:xfrm rot="5400000">
            <a:off x="9811055" y="3857578"/>
            <a:ext cx="419724" cy="414331"/>
          </a:xfrm>
          <a:custGeom>
            <a:avLst/>
            <a:gdLst>
              <a:gd name="connsiteX0" fmla="*/ 0 w 629586"/>
              <a:gd name="connsiteY0" fmla="*/ 510006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9" fmla="*/ 0 w 629586"/>
              <a:gd name="connsiteY9" fmla="*/ 510006 h 716762"/>
              <a:gd name="connsiteX0" fmla="*/ 0 w 629586"/>
              <a:gd name="connsiteY0" fmla="*/ 716762 h 716762"/>
              <a:gd name="connsiteX1" fmla="*/ 368811 w 629586"/>
              <a:gd name="connsiteY1" fmla="*/ 510006 h 716762"/>
              <a:gd name="connsiteX2" fmla="*/ 368811 w 629586"/>
              <a:gd name="connsiteY2" fmla="*/ 225266 h 716762"/>
              <a:gd name="connsiteX3" fmla="*/ 314793 w 629586"/>
              <a:gd name="connsiteY3" fmla="*/ 225266 h 716762"/>
              <a:gd name="connsiteX4" fmla="*/ 472190 w 629586"/>
              <a:gd name="connsiteY4" fmla="*/ 0 h 716762"/>
              <a:gd name="connsiteX5" fmla="*/ 629586 w 629586"/>
              <a:gd name="connsiteY5" fmla="*/ 225266 h 716762"/>
              <a:gd name="connsiteX6" fmla="*/ 575568 w 629586"/>
              <a:gd name="connsiteY6" fmla="*/ 225266 h 716762"/>
              <a:gd name="connsiteX7" fmla="*/ 575568 w 629586"/>
              <a:gd name="connsiteY7" fmla="*/ 716762 h 716762"/>
              <a:gd name="connsiteX8" fmla="*/ 0 w 629586"/>
              <a:gd name="connsiteY8" fmla="*/ 716762 h 716762"/>
              <a:gd name="connsiteX0" fmla="*/ 53697 w 314793"/>
              <a:gd name="connsiteY0" fmla="*/ 721311 h 721311"/>
              <a:gd name="connsiteX1" fmla="*/ 54018 w 314793"/>
              <a:gd name="connsiteY1" fmla="*/ 510006 h 721311"/>
              <a:gd name="connsiteX2" fmla="*/ 54018 w 314793"/>
              <a:gd name="connsiteY2" fmla="*/ 225266 h 721311"/>
              <a:gd name="connsiteX3" fmla="*/ 0 w 314793"/>
              <a:gd name="connsiteY3" fmla="*/ 225266 h 721311"/>
              <a:gd name="connsiteX4" fmla="*/ 157397 w 314793"/>
              <a:gd name="connsiteY4" fmla="*/ 0 h 721311"/>
              <a:gd name="connsiteX5" fmla="*/ 314793 w 314793"/>
              <a:gd name="connsiteY5" fmla="*/ 225266 h 721311"/>
              <a:gd name="connsiteX6" fmla="*/ 260775 w 314793"/>
              <a:gd name="connsiteY6" fmla="*/ 225266 h 721311"/>
              <a:gd name="connsiteX7" fmla="*/ 260775 w 314793"/>
              <a:gd name="connsiteY7" fmla="*/ 716762 h 721311"/>
              <a:gd name="connsiteX8" fmla="*/ 53697 w 314793"/>
              <a:gd name="connsiteY8" fmla="*/ 721311 h 7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793" h="721311">
                <a:moveTo>
                  <a:pt x="53697" y="721311"/>
                </a:moveTo>
                <a:lnTo>
                  <a:pt x="54018" y="510006"/>
                </a:lnTo>
                <a:lnTo>
                  <a:pt x="54018" y="225266"/>
                </a:lnTo>
                <a:lnTo>
                  <a:pt x="0" y="225266"/>
                </a:lnTo>
                <a:lnTo>
                  <a:pt x="157397" y="0"/>
                </a:lnTo>
                <a:lnTo>
                  <a:pt x="314793" y="225266"/>
                </a:lnTo>
                <a:lnTo>
                  <a:pt x="260775" y="225266"/>
                </a:lnTo>
                <a:lnTo>
                  <a:pt x="260775" y="716762"/>
                </a:lnTo>
                <a:lnTo>
                  <a:pt x="53697" y="721311"/>
                </a:lnTo>
                <a:close/>
              </a:path>
            </a:pathLst>
          </a:cu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grpSp>
        <p:nvGrpSpPr>
          <p:cNvPr id="109" name="Group 108">
            <a:extLst>
              <a:ext uri="{FF2B5EF4-FFF2-40B4-BE49-F238E27FC236}">
                <a16:creationId xmlns:a16="http://schemas.microsoft.com/office/drawing/2014/main" id="{BC273205-069F-4498-AE03-682AEA03AD20}"/>
              </a:ext>
            </a:extLst>
          </p:cNvPr>
          <p:cNvGrpSpPr/>
          <p:nvPr/>
        </p:nvGrpSpPr>
        <p:grpSpPr>
          <a:xfrm>
            <a:off x="10315731" y="3643193"/>
            <a:ext cx="1170489" cy="819305"/>
            <a:chOff x="5192765" y="3358943"/>
            <a:chExt cx="1059853" cy="741863"/>
          </a:xfrm>
        </p:grpSpPr>
        <p:sp>
          <p:nvSpPr>
            <p:cNvPr id="111" name="Rectangle: Rounded Corners 110">
              <a:extLst>
                <a:ext uri="{FF2B5EF4-FFF2-40B4-BE49-F238E27FC236}">
                  <a16:creationId xmlns:a16="http://schemas.microsoft.com/office/drawing/2014/main" id="{ED632F7D-8D40-45FD-AE1C-AF18A4357B5A}"/>
                </a:ext>
              </a:extLst>
            </p:cNvPr>
            <p:cNvSpPr/>
            <p:nvPr/>
          </p:nvSpPr>
          <p:spPr>
            <a:xfrm>
              <a:off x="5192765" y="3358943"/>
              <a:ext cx="1059853" cy="741863"/>
            </a:xfrm>
            <a:prstGeom prst="roundRect">
              <a:avLst>
                <a:gd name="adj" fmla="val 16670"/>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17" name="Rectangle: Rounded Corners 4">
              <a:extLst>
                <a:ext uri="{FF2B5EF4-FFF2-40B4-BE49-F238E27FC236}">
                  <a16:creationId xmlns:a16="http://schemas.microsoft.com/office/drawing/2014/main" id="{97955BAF-A1A7-4858-9EF4-490B2669888D}"/>
                </a:ext>
              </a:extLst>
            </p:cNvPr>
            <p:cNvSpPr txBox="1"/>
            <p:nvPr/>
          </p:nvSpPr>
          <p:spPr>
            <a:xfrm>
              <a:off x="5228987" y="3395165"/>
              <a:ext cx="987411" cy="669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76198" defTabSz="711182">
                <a:lnSpc>
                  <a:spcPct val="90000"/>
                </a:lnSpc>
                <a:spcBef>
                  <a:spcPct val="0"/>
                </a:spcBef>
                <a:spcAft>
                  <a:spcPct val="35000"/>
                </a:spcAft>
              </a:pPr>
              <a:r>
                <a:rPr lang="en-US" sz="1467" b="1" dirty="0"/>
                <a:t>Ad Agencies/</a:t>
              </a:r>
              <a:br>
                <a:rPr lang="en-US" sz="1467" b="1" dirty="0"/>
              </a:br>
              <a:r>
                <a:rPr lang="en-US" sz="1467" b="1" dirty="0"/>
                <a:t>DSPs</a:t>
              </a:r>
              <a:endParaRPr lang="en-US" sz="1467" dirty="0"/>
            </a:p>
          </p:txBody>
        </p:sp>
      </p:grpSp>
      <p:sp>
        <p:nvSpPr>
          <p:cNvPr id="88" name="Title 5">
            <a:extLst>
              <a:ext uri="{FF2B5EF4-FFF2-40B4-BE49-F238E27FC236}">
                <a16:creationId xmlns:a16="http://schemas.microsoft.com/office/drawing/2014/main" id="{43CB4624-EEFD-468D-AB30-C3548593A678}"/>
              </a:ext>
            </a:extLst>
          </p:cNvPr>
          <p:cNvSpPr txBox="1">
            <a:spLocks/>
          </p:cNvSpPr>
          <p:nvPr/>
        </p:nvSpPr>
        <p:spPr>
          <a:xfrm>
            <a:off x="0" y="856342"/>
            <a:ext cx="12171419" cy="475982"/>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1800"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t>38+Million Households in every U.S. state and every DMA</a:t>
            </a:r>
          </a:p>
        </p:txBody>
      </p:sp>
      <p:grpSp>
        <p:nvGrpSpPr>
          <p:cNvPr id="9" name="Group 8">
            <a:extLst>
              <a:ext uri="{FF2B5EF4-FFF2-40B4-BE49-F238E27FC236}">
                <a16:creationId xmlns:a16="http://schemas.microsoft.com/office/drawing/2014/main" id="{4D3D7295-3167-4A1C-A11C-8D3806656B2C}"/>
              </a:ext>
            </a:extLst>
          </p:cNvPr>
          <p:cNvGrpSpPr/>
          <p:nvPr/>
        </p:nvGrpSpPr>
        <p:grpSpPr>
          <a:xfrm>
            <a:off x="481841" y="3456300"/>
            <a:ext cx="680220" cy="2112453"/>
            <a:chOff x="818135" y="2216917"/>
            <a:chExt cx="680220" cy="2112453"/>
          </a:xfrm>
        </p:grpSpPr>
        <p:pic>
          <p:nvPicPr>
            <p:cNvPr id="5" name="Picture 4" descr="Logo, company name&#10;&#10;Description automatically generated">
              <a:extLst>
                <a:ext uri="{FF2B5EF4-FFF2-40B4-BE49-F238E27FC236}">
                  <a16:creationId xmlns:a16="http://schemas.microsoft.com/office/drawing/2014/main" id="{AF91D595-37AD-46AE-85E1-05A4982B0D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135" y="3326647"/>
              <a:ext cx="680220" cy="680220"/>
            </a:xfrm>
            <a:prstGeom prst="rect">
              <a:avLst/>
            </a:prstGeom>
          </p:spPr>
        </p:pic>
        <p:pic>
          <p:nvPicPr>
            <p:cNvPr id="3" name="Picture 2" descr="Logo, company name&#10;&#10;Description automatically generated">
              <a:extLst>
                <a:ext uri="{FF2B5EF4-FFF2-40B4-BE49-F238E27FC236}">
                  <a16:creationId xmlns:a16="http://schemas.microsoft.com/office/drawing/2014/main" id="{817F3151-A2FC-4447-8A3E-E83E1C7DDE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846" y="3915936"/>
              <a:ext cx="413434" cy="413434"/>
            </a:xfrm>
            <a:prstGeom prst="rect">
              <a:avLst/>
            </a:prstGeom>
          </p:spPr>
        </p:pic>
        <p:pic>
          <p:nvPicPr>
            <p:cNvPr id="4" name="Picture 3" descr="Logo, company name&#10;&#10;Description automatically generated">
              <a:extLst>
                <a:ext uri="{FF2B5EF4-FFF2-40B4-BE49-F238E27FC236}">
                  <a16:creationId xmlns:a16="http://schemas.microsoft.com/office/drawing/2014/main" id="{B43A5BBE-F202-454A-A7DD-8608B2EA30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318" y="2216917"/>
              <a:ext cx="587854" cy="587854"/>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16689367-7E6F-4901-9A5F-CAC277E1123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2949" y="2819392"/>
              <a:ext cx="548447" cy="442296"/>
            </a:xfrm>
            <a:prstGeom prst="rect">
              <a:avLst/>
            </a:prstGeom>
          </p:spPr>
        </p:pic>
      </p:grpSp>
    </p:spTree>
    <p:extLst>
      <p:ext uri="{BB962C8B-B14F-4D97-AF65-F5344CB8AC3E}">
        <p14:creationId xmlns:p14="http://schemas.microsoft.com/office/powerpoint/2010/main" val="258494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5</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2">
            <a:extLst>
              <a:ext uri="{FF2B5EF4-FFF2-40B4-BE49-F238E27FC236}">
                <a16:creationId xmlns:a16="http://schemas.microsoft.com/office/drawing/2014/main" id="{0E191FBE-5296-4A74-9BBF-BDE632372192}"/>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Canoe Service Assurance </a:t>
            </a:r>
            <a:r>
              <a:rPr lang="en-US" sz="2000" baseline="30000" dirty="0">
                <a:latin typeface="Calibri" panose="020F0502020204030204" pitchFamily="34" charset="0"/>
                <a:cs typeface="Calibri" panose="020F0502020204030204" pitchFamily="34" charset="0"/>
              </a:rPr>
              <a:t>TM</a:t>
            </a:r>
          </a:p>
        </p:txBody>
      </p:sp>
      <p:sp>
        <p:nvSpPr>
          <p:cNvPr id="20" name="Rectangle 19">
            <a:extLst>
              <a:ext uri="{FF2B5EF4-FFF2-40B4-BE49-F238E27FC236}">
                <a16:creationId xmlns:a16="http://schemas.microsoft.com/office/drawing/2014/main" id="{367B6C22-CE53-486A-BC48-81A68ABBF206}"/>
              </a:ext>
            </a:extLst>
          </p:cNvPr>
          <p:cNvSpPr/>
          <p:nvPr/>
        </p:nvSpPr>
        <p:spPr>
          <a:xfrm>
            <a:off x="884449" y="1366756"/>
            <a:ext cx="10879697" cy="4884586"/>
          </a:xfrm>
          <a:prstGeom prst="rect">
            <a:avLst/>
          </a:prstGeom>
          <a:solidFill>
            <a:srgbClr val="8A007A">
              <a:alpha val="0"/>
            </a:srgbClr>
          </a:solidFill>
        </p:spPr>
        <p:txBody>
          <a:bodyPr wrap="square" lIns="67227" tIns="33613" rIns="67227" bIns="33613">
            <a:spAutoFit/>
          </a:bodyPr>
          <a:lstStyle/>
          <a:p>
            <a:pPr marL="284163" indent="-284163" defTabSz="932719">
              <a:spcBef>
                <a:spcPts val="300"/>
              </a:spcBef>
              <a:buFont typeface="Arial" panose="020B0604020202020204" pitchFamily="34" charset="0"/>
              <a:buChar char="•"/>
              <a:defRPr/>
            </a:pPr>
            <a:r>
              <a:rPr lang="en-US" sz="2000" b="1" dirty="0">
                <a:latin typeface="Calibri" panose="020F0502020204030204" pitchFamily="34" charset="0"/>
                <a:ea typeface="Open Sans" panose="020B0606030504020204" pitchFamily="34" charset="0"/>
                <a:cs typeface="Calibri" panose="020F0502020204030204" pitchFamily="34" charset="0"/>
              </a:rPr>
              <a:t>Integration </a:t>
            </a:r>
            <a:r>
              <a:rPr lang="en-US" sz="2000" dirty="0">
                <a:latin typeface="Calibri" panose="020F0502020204030204" pitchFamily="34" charset="0"/>
                <a:ea typeface="Open Sans" panose="020B0606030504020204" pitchFamily="34" charset="0"/>
                <a:cs typeface="Calibri" panose="020F0502020204030204" pitchFamily="34" charset="0"/>
              </a:rPr>
              <a:t>- Assembles and maintains a stable, quality ecosystem</a:t>
            </a:r>
          </a:p>
          <a:p>
            <a:pPr marL="284163" indent="-284163" defTabSz="932719">
              <a:spcBef>
                <a:spcPts val="300"/>
              </a:spcBef>
              <a:buFont typeface="Arial" panose="020B0604020202020204" pitchFamily="34" charset="0"/>
              <a:buChar char="•"/>
              <a:defRPr/>
            </a:pPr>
            <a:r>
              <a:rPr lang="en-US" sz="2000" b="1" dirty="0">
                <a:latin typeface="Calibri" panose="020F0502020204030204" pitchFamily="34" charset="0"/>
                <a:ea typeface="Open Sans" panose="020B0606030504020204" pitchFamily="34" charset="0"/>
                <a:cs typeface="Calibri" panose="020F0502020204030204" pitchFamily="34" charset="0"/>
              </a:rPr>
              <a:t>Monitoring</a:t>
            </a:r>
            <a:r>
              <a:rPr lang="en-US" sz="2000" dirty="0">
                <a:latin typeface="Calibri" panose="020F0502020204030204" pitchFamily="34" charset="0"/>
                <a:ea typeface="Open Sans" panose="020B0606030504020204" pitchFamily="34" charset="0"/>
                <a:cs typeface="Calibri" panose="020F0502020204030204" pitchFamily="34" charset="0"/>
              </a:rPr>
              <a:t> – Allows Canoe to alert customers when an ad campaign may not play out properly</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Campaign traffic and scheduling issues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Missing Break Points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Missing Ad Maps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Missing Entertainment and Ad Metadata</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Missing Entertainment and Ad Assets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Invalid traffic</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Programmatic issues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Audience Segment issues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Impression under delivery issues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Reporting and billing issues</a:t>
            </a:r>
          </a:p>
          <a:p>
            <a:pPr marL="741363" lvl="1" indent="-284163" defTabSz="932719">
              <a:spcBef>
                <a:spcPts val="300"/>
              </a:spcBef>
              <a:buFont typeface="Arial" panose="020B0604020202020204" pitchFamily="34" charset="0"/>
              <a:buChar char="•"/>
              <a:defRPr/>
            </a:pPr>
            <a:r>
              <a:rPr lang="en-US" dirty="0">
                <a:latin typeface="Calibri" panose="020F0502020204030204" pitchFamily="34" charset="0"/>
                <a:ea typeface="Open Sans" panose="020B0606030504020204" pitchFamily="34" charset="0"/>
                <a:cs typeface="Calibri" panose="020F0502020204030204" pitchFamily="34" charset="0"/>
              </a:rPr>
              <a:t>Attribution data issues</a:t>
            </a:r>
          </a:p>
          <a:p>
            <a:pPr marL="284163" indent="-284163" defTabSz="932719">
              <a:spcBef>
                <a:spcPts val="300"/>
              </a:spcBef>
              <a:buFont typeface="Arial" panose="020B0604020202020204" pitchFamily="34" charset="0"/>
              <a:buChar char="•"/>
              <a:defRPr/>
            </a:pPr>
            <a:r>
              <a:rPr lang="en-US" sz="2000" b="1" dirty="0">
                <a:latin typeface="Calibri" panose="020F0502020204030204" pitchFamily="34" charset="0"/>
                <a:ea typeface="Open Sans" panose="020B0606030504020204" pitchFamily="34" charset="0"/>
                <a:cs typeface="Calibri" panose="020F0502020204030204" pitchFamily="34" charset="0"/>
              </a:rPr>
              <a:t>Resolution</a:t>
            </a:r>
            <a:r>
              <a:rPr lang="en-US" sz="2000" dirty="0">
                <a:latin typeface="Calibri" panose="020F0502020204030204" pitchFamily="34" charset="0"/>
                <a:ea typeface="Open Sans" panose="020B0606030504020204" pitchFamily="34" charset="0"/>
                <a:cs typeface="Calibri" panose="020F0502020204030204" pitchFamily="34" charset="0"/>
              </a:rPr>
              <a:t>- drives all ecosystem partners to fix each issue as picked up by Monitoring</a:t>
            </a:r>
          </a:p>
          <a:p>
            <a:pPr marL="284163" indent="-284163" defTabSz="932719">
              <a:spcBef>
                <a:spcPts val="300"/>
              </a:spcBef>
              <a:buFont typeface="Arial" panose="020B0604020202020204" pitchFamily="34" charset="0"/>
              <a:buChar char="•"/>
              <a:defRPr/>
            </a:pPr>
            <a:r>
              <a:rPr lang="en-US" sz="2000" b="1" dirty="0">
                <a:latin typeface="Calibri" panose="020F0502020204030204" pitchFamily="34" charset="0"/>
                <a:ea typeface="Open Sans" panose="020B0606030504020204" pitchFamily="34" charset="0"/>
                <a:cs typeface="Calibri" panose="020F0502020204030204" pitchFamily="34" charset="0"/>
              </a:rPr>
              <a:t>Analytics</a:t>
            </a:r>
            <a:r>
              <a:rPr lang="en-US" sz="2000" dirty="0">
                <a:latin typeface="Calibri" panose="020F0502020204030204" pitchFamily="34" charset="0"/>
                <a:ea typeface="Open Sans" panose="020B0606030504020204" pitchFamily="34" charset="0"/>
                <a:cs typeface="Calibri" panose="020F0502020204030204" pitchFamily="34" charset="0"/>
              </a:rPr>
              <a:t> - provides insights for forecasting, planning, and ad revenue optimization</a:t>
            </a:r>
          </a:p>
        </p:txBody>
      </p:sp>
      <p:sp>
        <p:nvSpPr>
          <p:cNvPr id="18" name="TextBox 17">
            <a:extLst>
              <a:ext uri="{FF2B5EF4-FFF2-40B4-BE49-F238E27FC236}">
                <a16:creationId xmlns:a16="http://schemas.microsoft.com/office/drawing/2014/main" id="{A88F5FD6-D629-448F-8416-EC531D6CCE76}"/>
              </a:ext>
            </a:extLst>
          </p:cNvPr>
          <p:cNvSpPr txBox="1"/>
          <p:nvPr/>
        </p:nvSpPr>
        <p:spPr>
          <a:xfrm>
            <a:off x="1" y="6437567"/>
            <a:ext cx="12191999" cy="276999"/>
          </a:xfrm>
          <a:prstGeom prst="rect">
            <a:avLst/>
          </a:prstGeom>
          <a:noFill/>
        </p:spPr>
        <p:txBody>
          <a:bodyPr wrap="square" rtlCol="0">
            <a:spAutoFit/>
          </a:bodyPr>
          <a:lstStyle/>
          <a:p>
            <a:pPr algn="ctr" defTabSz="609585">
              <a:defRPr/>
            </a:pPr>
            <a:r>
              <a:rPr lang="en-US" sz="1200" dirty="0">
                <a:solidFill>
                  <a:schemeClr val="tx1">
                    <a:lumMod val="50000"/>
                    <a:lumOff val="50000"/>
                  </a:schemeClr>
                </a:solidFill>
                <a:latin typeface="+mj-lt"/>
                <a:cs typeface="Gill Sans Light" panose="020B0302020104020203" pitchFamily="34" charset="-79"/>
              </a:rPr>
              <a:t>Proprietary and Confidential | © 2022 Canoe Ventures, LLC | All Rights Reserved</a:t>
            </a:r>
          </a:p>
        </p:txBody>
      </p:sp>
      <p:sp>
        <p:nvSpPr>
          <p:cNvPr id="19" name="Title 5">
            <a:extLst>
              <a:ext uri="{FF2B5EF4-FFF2-40B4-BE49-F238E27FC236}">
                <a16:creationId xmlns:a16="http://schemas.microsoft.com/office/drawing/2014/main" id="{069AB383-A267-4F82-A5A1-77B899AC37F4}"/>
              </a:ext>
            </a:extLst>
          </p:cNvPr>
          <p:cNvSpPr txBox="1">
            <a:spLocks/>
          </p:cNvSpPr>
          <p:nvPr/>
        </p:nvSpPr>
        <p:spPr>
          <a:xfrm>
            <a:off x="0" y="856342"/>
            <a:ext cx="12171419" cy="475982"/>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1800"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rPr>
              <a:t>A quality integrated ecosystem with persistent monitoring leads to maximum ad revenue </a:t>
            </a:r>
          </a:p>
        </p:txBody>
      </p:sp>
    </p:spTree>
    <p:extLst>
      <p:ext uri="{BB962C8B-B14F-4D97-AF65-F5344CB8AC3E}">
        <p14:creationId xmlns:p14="http://schemas.microsoft.com/office/powerpoint/2010/main" val="34443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wo people looking at a phone&#10;&#10;Description automatically generated with low confidence">
            <a:extLst>
              <a:ext uri="{FF2B5EF4-FFF2-40B4-BE49-F238E27FC236}">
                <a16:creationId xmlns:a16="http://schemas.microsoft.com/office/drawing/2014/main" id="{0A9C2778-2509-49FB-BB0D-209D7C91B04D}"/>
              </a:ext>
            </a:extLst>
          </p:cNvPr>
          <p:cNvPicPr>
            <a:picLocks noChangeAspect="1"/>
          </p:cNvPicPr>
          <p:nvPr/>
        </p:nvPicPr>
        <p:blipFill rotWithShape="1">
          <a:blip r:embed="rId2"/>
          <a:srcRect l="24808"/>
          <a:stretch/>
        </p:blipFill>
        <p:spPr>
          <a:xfrm>
            <a:off x="2988794" y="0"/>
            <a:ext cx="9203206" cy="6884791"/>
          </a:xfrm>
          <a:prstGeom prst="rect">
            <a:avLst/>
          </a:prstGeom>
        </p:spPr>
      </p:pic>
      <p:pic>
        <p:nvPicPr>
          <p:cNvPr id="12" name="Picture 11">
            <a:extLst>
              <a:ext uri="{FF2B5EF4-FFF2-40B4-BE49-F238E27FC236}">
                <a16:creationId xmlns:a16="http://schemas.microsoft.com/office/drawing/2014/main" id="{F463C022-2B64-4148-98B2-A67EAD527118}"/>
              </a:ext>
            </a:extLst>
          </p:cNvPr>
          <p:cNvPicPr>
            <a:picLocks noChangeAspect="1"/>
          </p:cNvPicPr>
          <p:nvPr/>
        </p:nvPicPr>
        <p:blipFill>
          <a:blip r:embed="rId3"/>
          <a:stretch>
            <a:fillRect/>
          </a:stretch>
        </p:blipFill>
        <p:spPr>
          <a:xfrm>
            <a:off x="2378531" y="687880"/>
            <a:ext cx="2081545" cy="688963"/>
          </a:xfrm>
          <a:prstGeom prst="rect">
            <a:avLst/>
          </a:prstGeom>
        </p:spPr>
      </p:pic>
      <p:pic>
        <p:nvPicPr>
          <p:cNvPr id="13" name="Picture 12">
            <a:extLst>
              <a:ext uri="{FF2B5EF4-FFF2-40B4-BE49-F238E27FC236}">
                <a16:creationId xmlns:a16="http://schemas.microsoft.com/office/drawing/2014/main" id="{0AA99CE3-C361-4051-B146-D8E29834BA7C}"/>
              </a:ext>
            </a:extLst>
          </p:cNvPr>
          <p:cNvPicPr>
            <a:picLocks noChangeAspect="1"/>
          </p:cNvPicPr>
          <p:nvPr/>
        </p:nvPicPr>
        <p:blipFill>
          <a:blip r:embed="rId4"/>
          <a:stretch>
            <a:fillRect/>
          </a:stretch>
        </p:blipFill>
        <p:spPr>
          <a:xfrm>
            <a:off x="1133303" y="1796025"/>
            <a:ext cx="4572000" cy="76200"/>
          </a:xfrm>
          <a:prstGeom prst="rect">
            <a:avLst/>
          </a:prstGeom>
        </p:spPr>
      </p:pic>
      <p:sp>
        <p:nvSpPr>
          <p:cNvPr id="9" name="TextBox 8">
            <a:extLst>
              <a:ext uri="{FF2B5EF4-FFF2-40B4-BE49-F238E27FC236}">
                <a16:creationId xmlns:a16="http://schemas.microsoft.com/office/drawing/2014/main" id="{1AE1CB27-AE0A-42AF-BD1D-4E0F81198CF1}"/>
              </a:ext>
            </a:extLst>
          </p:cNvPr>
          <p:cNvSpPr txBox="1"/>
          <p:nvPr/>
        </p:nvSpPr>
        <p:spPr>
          <a:xfrm>
            <a:off x="800116" y="3325549"/>
            <a:ext cx="5082804" cy="1569660"/>
          </a:xfrm>
          <a:prstGeom prst="rect">
            <a:avLst/>
          </a:prstGeom>
          <a:noFill/>
        </p:spPr>
        <p:txBody>
          <a:bodyPr wrap="square">
            <a:spAutoFit/>
          </a:bodyPr>
          <a:lstStyle/>
          <a:p>
            <a:pPr algn="ctr"/>
            <a:r>
              <a:rPr lang="en-US" sz="2400" b="0" i="0" dirty="0">
                <a:solidFill>
                  <a:schemeClr val="tx1">
                    <a:lumMod val="65000"/>
                    <a:lumOff val="35000"/>
                  </a:schemeClr>
                </a:solidFill>
                <a:effectLst/>
              </a:rPr>
              <a:t>Where it all began for Canoe with our legacy Emmy Award® winning VOD dynamic ad serving (DAI) product and Canoe Service Assurance </a:t>
            </a:r>
            <a:r>
              <a:rPr lang="en-US" sz="2000" baseline="30000" dirty="0">
                <a:solidFill>
                  <a:schemeClr val="tx1">
                    <a:lumMod val="65000"/>
                    <a:lumOff val="35000"/>
                  </a:schemeClr>
                </a:solidFill>
              </a:rPr>
              <a:t>SM</a:t>
            </a:r>
            <a:r>
              <a:rPr lang="en-US" sz="2000" b="0" i="0" baseline="30000" dirty="0">
                <a:solidFill>
                  <a:schemeClr val="tx1">
                    <a:lumMod val="65000"/>
                    <a:lumOff val="35000"/>
                  </a:schemeClr>
                </a:solidFill>
                <a:effectLst/>
              </a:rPr>
              <a:t> </a:t>
            </a:r>
            <a:endParaRPr lang="en-US" sz="2000" baseline="30000" dirty="0">
              <a:solidFill>
                <a:schemeClr val="tx1">
                  <a:lumMod val="65000"/>
                  <a:lumOff val="35000"/>
                </a:schemeClr>
              </a:solidFill>
            </a:endParaRPr>
          </a:p>
        </p:txBody>
      </p:sp>
      <p:sp>
        <p:nvSpPr>
          <p:cNvPr id="15" name="Title 36">
            <a:extLst>
              <a:ext uri="{FF2B5EF4-FFF2-40B4-BE49-F238E27FC236}">
                <a16:creationId xmlns:a16="http://schemas.microsoft.com/office/drawing/2014/main" id="{7A89298F-256A-4CB3-9728-1DA504687EEB}"/>
              </a:ext>
            </a:extLst>
          </p:cNvPr>
          <p:cNvSpPr txBox="1">
            <a:spLocks/>
          </p:cNvSpPr>
          <p:nvPr/>
        </p:nvSpPr>
        <p:spPr>
          <a:xfrm>
            <a:off x="454777" y="1942128"/>
            <a:ext cx="5929052" cy="15724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latin typeface="+mn-lt"/>
              </a:rPr>
              <a:t>VOD Addressable Advertising</a:t>
            </a:r>
          </a:p>
        </p:txBody>
      </p:sp>
    </p:spTree>
    <p:extLst>
      <p:ext uri="{BB962C8B-B14F-4D97-AF65-F5344CB8AC3E}">
        <p14:creationId xmlns:p14="http://schemas.microsoft.com/office/powerpoint/2010/main" val="415183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0B824ED-B082-47C9-998F-284B80309071}"/>
              </a:ext>
            </a:extLst>
          </p:cNvPr>
          <p:cNvGrpSpPr/>
          <p:nvPr/>
        </p:nvGrpSpPr>
        <p:grpSpPr>
          <a:xfrm>
            <a:off x="1497563" y="4480217"/>
            <a:ext cx="1744805" cy="1832665"/>
            <a:chOff x="2792044" y="3881377"/>
            <a:chExt cx="1903805" cy="1999671"/>
          </a:xfrm>
        </p:grpSpPr>
        <p:pic>
          <p:nvPicPr>
            <p:cNvPr id="41" name="Picture 2">
              <a:extLst>
                <a:ext uri="{FF2B5EF4-FFF2-40B4-BE49-F238E27FC236}">
                  <a16:creationId xmlns:a16="http://schemas.microsoft.com/office/drawing/2014/main" id="{B4833AFC-687D-44C5-BC55-8BB2ED7D8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4" t="42819" r="76987" b="34476"/>
            <a:stretch/>
          </p:blipFill>
          <p:spPr bwMode="auto">
            <a:xfrm>
              <a:off x="2792044" y="3950714"/>
              <a:ext cx="1673044" cy="193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a:extLst>
                <a:ext uri="{FF2B5EF4-FFF2-40B4-BE49-F238E27FC236}">
                  <a16:creationId xmlns:a16="http://schemas.microsoft.com/office/drawing/2014/main" id="{84C791AC-6566-4ADE-A996-80C39C5DCA2F}"/>
                </a:ext>
              </a:extLst>
            </p:cNvPr>
            <p:cNvSpPr/>
            <p:nvPr/>
          </p:nvSpPr>
          <p:spPr>
            <a:xfrm>
              <a:off x="4257074" y="3881377"/>
              <a:ext cx="406116" cy="61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2" descr="C:\Users\chrispizzurro\Desktop\title vod menu.jpg">
              <a:extLst>
                <a:ext uri="{FF2B5EF4-FFF2-40B4-BE49-F238E27FC236}">
                  <a16:creationId xmlns:a16="http://schemas.microsoft.com/office/drawing/2014/main" id="{461D807C-57AC-4807-8367-B20D31EB13B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82" r="12439" b="8409"/>
            <a:stretch/>
          </p:blipFill>
          <p:spPr bwMode="auto">
            <a:xfrm>
              <a:off x="3030617" y="4036155"/>
              <a:ext cx="841598" cy="155521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chrispizzurro\Desktop\title vod menu.jpg">
              <a:extLst>
                <a:ext uri="{FF2B5EF4-FFF2-40B4-BE49-F238E27FC236}">
                  <a16:creationId xmlns:a16="http://schemas.microsoft.com/office/drawing/2014/main" id="{65CB06FE-BD11-4A34-A9DB-1DBE7B6943C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82" t="34933" r="25211" b="8409"/>
            <a:stretch/>
          </p:blipFill>
          <p:spPr bwMode="auto">
            <a:xfrm>
              <a:off x="3896760" y="4624013"/>
              <a:ext cx="533399" cy="96204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0D8D73B4-F376-43B8-B9D1-A5A447E22C9A}"/>
                </a:ext>
              </a:extLst>
            </p:cNvPr>
            <p:cNvSpPr/>
            <p:nvPr/>
          </p:nvSpPr>
          <p:spPr>
            <a:xfrm>
              <a:off x="3750001" y="4031423"/>
              <a:ext cx="387904" cy="4597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73C5DB1B-43E7-424E-9E07-E478A2EBCA17}"/>
                </a:ext>
              </a:extLst>
            </p:cNvPr>
            <p:cNvCxnSpPr/>
            <p:nvPr/>
          </p:nvCxnSpPr>
          <p:spPr>
            <a:xfrm flipH="1">
              <a:off x="3813763" y="4459286"/>
              <a:ext cx="114247" cy="531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7E19BE-094A-476F-B784-F01FEAC5E8F2}"/>
                </a:ext>
              </a:extLst>
            </p:cNvPr>
            <p:cNvCxnSpPr/>
            <p:nvPr/>
          </p:nvCxnSpPr>
          <p:spPr>
            <a:xfrm>
              <a:off x="4323885" y="4347699"/>
              <a:ext cx="371964" cy="4357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24319" y="6495822"/>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7</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8" descr="C:\Users\Chris\Desktop\travel bottom 1-3rd copy.jpg">
            <a:extLst>
              <a:ext uri="{FF2B5EF4-FFF2-40B4-BE49-F238E27FC236}">
                <a16:creationId xmlns:a16="http://schemas.microsoft.com/office/drawing/2014/main" id="{1B792107-2A9A-44E8-90E1-702EE25353AA}"/>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700" y="2441725"/>
            <a:ext cx="2546175" cy="197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emote">
            <a:extLst>
              <a:ext uri="{FF2B5EF4-FFF2-40B4-BE49-F238E27FC236}">
                <a16:creationId xmlns:a16="http://schemas.microsoft.com/office/drawing/2014/main" id="{7CB180B0-4F75-4CFF-85DE-893CA813EE3D}"/>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68009">
            <a:off x="858979" y="3966909"/>
            <a:ext cx="736122" cy="57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a:extLst>
              <a:ext uri="{FF2B5EF4-FFF2-40B4-BE49-F238E27FC236}">
                <a16:creationId xmlns:a16="http://schemas.microsoft.com/office/drawing/2014/main" id="{0F835DD3-36CA-47F6-BBAD-4516EB9A96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3125" t="15582" r="51497" b="38345"/>
          <a:stretch>
            <a:fillRect/>
          </a:stretch>
        </p:blipFill>
        <p:spPr bwMode="auto">
          <a:xfrm>
            <a:off x="1051832" y="2585420"/>
            <a:ext cx="2258785" cy="140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C:\Users\Chris\Desktop\travel bottom 1-3rd copy.jpg">
            <a:extLst>
              <a:ext uri="{FF2B5EF4-FFF2-40B4-BE49-F238E27FC236}">
                <a16:creationId xmlns:a16="http://schemas.microsoft.com/office/drawing/2014/main" id="{5F504FE1-6C3A-45AE-B6A7-6C975D053F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208" y="2445954"/>
            <a:ext cx="2546175" cy="197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C:\Users\Chris\Desktop\travel bottom 1-3rd copy.jpg">
            <a:extLst>
              <a:ext uri="{FF2B5EF4-FFF2-40B4-BE49-F238E27FC236}">
                <a16:creationId xmlns:a16="http://schemas.microsoft.com/office/drawing/2014/main" id="{CF2AC75C-3598-4D90-9855-B76D602D72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9351" y="2451574"/>
            <a:ext cx="2546175" cy="197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84537F6E-ADE1-47FF-9B1F-F39F332F8274}"/>
              </a:ext>
            </a:extLst>
          </p:cNvPr>
          <p:cNvSpPr/>
          <p:nvPr/>
        </p:nvSpPr>
        <p:spPr>
          <a:xfrm>
            <a:off x="1051832" y="2585420"/>
            <a:ext cx="2258785" cy="1426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DD1787A-DAF8-48AE-9E77-49AC57B5B6C0}"/>
              </a:ext>
            </a:extLst>
          </p:cNvPr>
          <p:cNvSpPr/>
          <p:nvPr/>
        </p:nvSpPr>
        <p:spPr>
          <a:xfrm>
            <a:off x="4962902" y="2580124"/>
            <a:ext cx="2258785" cy="1426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C58C898-D493-4483-95AB-7B1EEEAF191C}"/>
              </a:ext>
            </a:extLst>
          </p:cNvPr>
          <p:cNvSpPr/>
          <p:nvPr/>
        </p:nvSpPr>
        <p:spPr>
          <a:xfrm>
            <a:off x="8553045" y="2572699"/>
            <a:ext cx="2258785" cy="1426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4FA42287-4351-47C9-922B-265AB4F4B2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62219" y="2703899"/>
            <a:ext cx="2250764" cy="1266055"/>
          </a:xfrm>
          <a:prstGeom prst="rect">
            <a:avLst/>
          </a:prstGeom>
        </p:spPr>
      </p:pic>
      <p:pic>
        <p:nvPicPr>
          <p:cNvPr id="28" name="Picture 27">
            <a:extLst>
              <a:ext uri="{FF2B5EF4-FFF2-40B4-BE49-F238E27FC236}">
                <a16:creationId xmlns:a16="http://schemas.microsoft.com/office/drawing/2014/main" id="{B9FDEAB3-8360-4812-8CF9-336C1824EB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77562" y="2649727"/>
            <a:ext cx="1809750" cy="1327150"/>
          </a:xfrm>
          <a:prstGeom prst="rect">
            <a:avLst/>
          </a:prstGeom>
        </p:spPr>
      </p:pic>
      <p:sp>
        <p:nvSpPr>
          <p:cNvPr id="29" name="TextBox 28">
            <a:extLst>
              <a:ext uri="{FF2B5EF4-FFF2-40B4-BE49-F238E27FC236}">
                <a16:creationId xmlns:a16="http://schemas.microsoft.com/office/drawing/2014/main" id="{D5F6DB2F-A15B-4E69-BF7E-423DDA8503BD}"/>
              </a:ext>
            </a:extLst>
          </p:cNvPr>
          <p:cNvSpPr txBox="1"/>
          <p:nvPr/>
        </p:nvSpPr>
        <p:spPr>
          <a:xfrm>
            <a:off x="1075484" y="1971923"/>
            <a:ext cx="2225097" cy="523220"/>
          </a:xfrm>
          <a:prstGeom prst="rect">
            <a:avLst/>
          </a:prstGeom>
          <a:noFill/>
        </p:spPr>
        <p:txBody>
          <a:bodyPr wrap="none" rtlCol="0">
            <a:spAutoFit/>
          </a:bodyPr>
          <a:lstStyle/>
          <a:p>
            <a:pPr algn="ctr"/>
            <a:r>
              <a:rPr lang="en-US" sz="1400" dirty="0">
                <a:solidFill>
                  <a:schemeClr val="tx1">
                    <a:lumMod val="65000"/>
                    <a:lumOff val="35000"/>
                  </a:schemeClr>
                </a:solidFill>
              </a:rPr>
              <a:t>Consumer picks TV program</a:t>
            </a:r>
            <a:br>
              <a:rPr lang="en-US" sz="1400" dirty="0">
                <a:solidFill>
                  <a:schemeClr val="tx1">
                    <a:lumMod val="65000"/>
                    <a:lumOff val="35000"/>
                  </a:schemeClr>
                </a:solidFill>
              </a:rPr>
            </a:br>
            <a:r>
              <a:rPr lang="en-US" sz="1400" dirty="0">
                <a:solidFill>
                  <a:schemeClr val="tx1">
                    <a:lumMod val="65000"/>
                    <a:lumOff val="35000"/>
                  </a:schemeClr>
                </a:solidFill>
              </a:rPr>
              <a:t>from VOD service</a:t>
            </a:r>
          </a:p>
        </p:txBody>
      </p:sp>
      <p:sp>
        <p:nvSpPr>
          <p:cNvPr id="31" name="TextBox 30">
            <a:extLst>
              <a:ext uri="{FF2B5EF4-FFF2-40B4-BE49-F238E27FC236}">
                <a16:creationId xmlns:a16="http://schemas.microsoft.com/office/drawing/2014/main" id="{F9299155-C649-4EA1-85C2-DD092AC2F88F}"/>
              </a:ext>
            </a:extLst>
          </p:cNvPr>
          <p:cNvSpPr txBox="1"/>
          <p:nvPr/>
        </p:nvSpPr>
        <p:spPr>
          <a:xfrm>
            <a:off x="5287137" y="1971923"/>
            <a:ext cx="1610313" cy="523220"/>
          </a:xfrm>
          <a:prstGeom prst="rect">
            <a:avLst/>
          </a:prstGeom>
          <a:noFill/>
        </p:spPr>
        <p:txBody>
          <a:bodyPr wrap="none" rtlCol="0">
            <a:spAutoFit/>
          </a:bodyPr>
          <a:lstStyle/>
          <a:p>
            <a:pPr algn="ctr"/>
            <a:r>
              <a:rPr lang="en-US" sz="1400" dirty="0">
                <a:solidFill>
                  <a:schemeClr val="tx1">
                    <a:lumMod val="65000"/>
                    <a:lumOff val="35000"/>
                  </a:schemeClr>
                </a:solidFill>
              </a:rPr>
              <a:t>Consumer watches </a:t>
            </a:r>
            <a:br>
              <a:rPr lang="en-US" sz="1400" dirty="0">
                <a:solidFill>
                  <a:schemeClr val="tx1">
                    <a:lumMod val="65000"/>
                    <a:lumOff val="35000"/>
                  </a:schemeClr>
                </a:solidFill>
              </a:rPr>
            </a:br>
            <a:r>
              <a:rPr lang="en-US" sz="1400" dirty="0">
                <a:solidFill>
                  <a:schemeClr val="tx1">
                    <a:lumMod val="65000"/>
                    <a:lumOff val="35000"/>
                  </a:schemeClr>
                </a:solidFill>
              </a:rPr>
              <a:t>TV program</a:t>
            </a:r>
          </a:p>
        </p:txBody>
      </p:sp>
      <p:sp>
        <p:nvSpPr>
          <p:cNvPr id="32" name="TextBox 31">
            <a:extLst>
              <a:ext uri="{FF2B5EF4-FFF2-40B4-BE49-F238E27FC236}">
                <a16:creationId xmlns:a16="http://schemas.microsoft.com/office/drawing/2014/main" id="{148E7B85-1F1A-4415-8E63-11EF8DC11085}"/>
              </a:ext>
            </a:extLst>
          </p:cNvPr>
          <p:cNvSpPr txBox="1"/>
          <p:nvPr/>
        </p:nvSpPr>
        <p:spPr>
          <a:xfrm>
            <a:off x="8368783" y="1756479"/>
            <a:ext cx="2642394" cy="738664"/>
          </a:xfrm>
          <a:prstGeom prst="rect">
            <a:avLst/>
          </a:prstGeom>
          <a:noFill/>
        </p:spPr>
        <p:txBody>
          <a:bodyPr wrap="square" rtlCol="0">
            <a:spAutoFit/>
          </a:bodyPr>
          <a:lstStyle/>
          <a:p>
            <a:pPr algn="ctr"/>
            <a:r>
              <a:rPr lang="en-US" sz="1400" dirty="0">
                <a:solidFill>
                  <a:schemeClr val="tx1">
                    <a:lumMod val="65000"/>
                    <a:lumOff val="35000"/>
                  </a:schemeClr>
                </a:solidFill>
              </a:rPr>
              <a:t>Consumer watches ads </a:t>
            </a:r>
          </a:p>
          <a:p>
            <a:pPr algn="ctr"/>
            <a:r>
              <a:rPr lang="en-US" sz="1400" dirty="0">
                <a:solidFill>
                  <a:schemeClr val="tx1">
                    <a:lumMod val="65000"/>
                    <a:lumOff val="35000"/>
                  </a:schemeClr>
                </a:solidFill>
              </a:rPr>
              <a:t> inserted as ad breaks occur </a:t>
            </a:r>
            <a:br>
              <a:rPr lang="en-US" sz="1400" dirty="0">
                <a:solidFill>
                  <a:schemeClr val="tx1">
                    <a:lumMod val="65000"/>
                    <a:lumOff val="35000"/>
                  </a:schemeClr>
                </a:solidFill>
              </a:rPr>
            </a:br>
            <a:r>
              <a:rPr lang="en-US" sz="1400" dirty="0">
                <a:solidFill>
                  <a:schemeClr val="tx1">
                    <a:lumMod val="65000"/>
                    <a:lumOff val="35000"/>
                  </a:schemeClr>
                </a:solidFill>
              </a:rPr>
              <a:t>before, during, and after program</a:t>
            </a:r>
          </a:p>
        </p:txBody>
      </p:sp>
      <p:pic>
        <p:nvPicPr>
          <p:cNvPr id="35" name="Picture 2" descr="C:\Users\chrispizzurro\Desktop\title vod menu.jpg">
            <a:extLst>
              <a:ext uri="{FF2B5EF4-FFF2-40B4-BE49-F238E27FC236}">
                <a16:creationId xmlns:a16="http://schemas.microsoft.com/office/drawing/2014/main" id="{2B1D953C-CD78-43F0-AE41-483249B313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864" y="2546449"/>
            <a:ext cx="2162630" cy="1521851"/>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2">
            <a:extLst>
              <a:ext uri="{FF2B5EF4-FFF2-40B4-BE49-F238E27FC236}">
                <a16:creationId xmlns:a16="http://schemas.microsoft.com/office/drawing/2014/main" id="{D2FD5C9E-8066-49C6-B6D5-7017E7F04F37}"/>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VOD Addressable Advertising</a:t>
            </a:r>
          </a:p>
        </p:txBody>
      </p:sp>
      <p:sp>
        <p:nvSpPr>
          <p:cNvPr id="38" name="Title 5">
            <a:extLst>
              <a:ext uri="{FF2B5EF4-FFF2-40B4-BE49-F238E27FC236}">
                <a16:creationId xmlns:a16="http://schemas.microsoft.com/office/drawing/2014/main" id="{851BACBA-6AEB-4266-B304-D97D615C5A95}"/>
              </a:ext>
            </a:extLst>
          </p:cNvPr>
          <p:cNvSpPr txBox="1">
            <a:spLocks/>
          </p:cNvSpPr>
          <p:nvPr/>
        </p:nvSpPr>
        <p:spPr>
          <a:xfrm>
            <a:off x="0" y="902062"/>
            <a:ext cx="12171419" cy="900764"/>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1800" dirty="0">
                <a:solidFill>
                  <a:schemeClr val="tx1">
                    <a:lumMod val="65000"/>
                    <a:lumOff val="35000"/>
                  </a:schemeClr>
                </a:solidFill>
                <a:latin typeface="Calibri" panose="020F0502020204030204" pitchFamily="34" charset="0"/>
                <a:cs typeface="Calibri" panose="020F0502020204030204" pitchFamily="34" charset="0"/>
              </a:rPr>
              <a:t>Programmers inserting addressable advertising into </a:t>
            </a:r>
            <a:br>
              <a:rPr lang="en-US" sz="1800" dirty="0">
                <a:solidFill>
                  <a:schemeClr val="tx1">
                    <a:lumMod val="65000"/>
                    <a:lumOff val="35000"/>
                  </a:schemeClr>
                </a:solidFill>
                <a:latin typeface="Calibri" panose="020F0502020204030204" pitchFamily="34" charset="0"/>
                <a:cs typeface="Calibri" panose="020F0502020204030204" pitchFamily="34" charset="0"/>
              </a:rPr>
            </a:br>
            <a:r>
              <a:rPr lang="en-US" sz="1800" dirty="0">
                <a:solidFill>
                  <a:schemeClr val="tx1">
                    <a:lumMod val="65000"/>
                    <a:lumOff val="35000"/>
                  </a:schemeClr>
                </a:solidFill>
                <a:latin typeface="Calibri" panose="020F0502020204030204" pitchFamily="34" charset="0"/>
                <a:cs typeface="Calibri" panose="020F0502020204030204" pitchFamily="34" charset="0"/>
              </a:rPr>
              <a:t>their shows VOD devices &amp; services</a:t>
            </a:r>
            <a:endParaRPr lang="en-US" sz="1800" dirty="0">
              <a:solidFill>
                <a:schemeClr val="tx1">
                  <a:lumMod val="65000"/>
                  <a:lumOff val="35000"/>
                </a:schemeClr>
              </a:solidFill>
              <a:latin typeface="Calibri" panose="020F0502020204030204" pitchFamily="34" charset="0"/>
              <a:ea typeface="Malgun Gothic" panose="020B0503020000020004" pitchFamily="34" charset="-127"/>
              <a:cs typeface="Calibri" panose="020F0502020204030204" pitchFamily="34" charset="0"/>
            </a:endParaRPr>
          </a:p>
        </p:txBody>
      </p:sp>
      <p:cxnSp>
        <p:nvCxnSpPr>
          <p:cNvPr id="49" name="Straight Arrow Connector 48">
            <a:extLst>
              <a:ext uri="{FF2B5EF4-FFF2-40B4-BE49-F238E27FC236}">
                <a16:creationId xmlns:a16="http://schemas.microsoft.com/office/drawing/2014/main" id="{E4F30A19-4229-41CD-98F4-CDB7BBE6A4B7}"/>
              </a:ext>
            </a:extLst>
          </p:cNvPr>
          <p:cNvCxnSpPr>
            <a:cxnSpLocks/>
          </p:cNvCxnSpPr>
          <p:nvPr/>
        </p:nvCxnSpPr>
        <p:spPr>
          <a:xfrm>
            <a:off x="3857601" y="3409857"/>
            <a:ext cx="480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3724511-63F7-46D3-AA80-0159D6DA8AFE}"/>
              </a:ext>
            </a:extLst>
          </p:cNvPr>
          <p:cNvCxnSpPr>
            <a:cxnSpLocks/>
          </p:cNvCxnSpPr>
          <p:nvPr/>
        </p:nvCxnSpPr>
        <p:spPr>
          <a:xfrm>
            <a:off x="7589963" y="3401829"/>
            <a:ext cx="480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6CFDCBC-5FA3-4007-8AB5-5155A77AE578}"/>
              </a:ext>
            </a:extLst>
          </p:cNvPr>
          <p:cNvSpPr/>
          <p:nvPr/>
        </p:nvSpPr>
        <p:spPr>
          <a:xfrm>
            <a:off x="3300581" y="5118524"/>
            <a:ext cx="4769558" cy="523220"/>
          </a:xfrm>
          <a:prstGeom prst="rect">
            <a:avLst/>
          </a:prstGeom>
        </p:spPr>
        <p:txBody>
          <a:bodyPr wrap="square">
            <a:spAutoFit/>
          </a:bodyPr>
          <a:lstStyle/>
          <a:p>
            <a:r>
              <a:rPr lang="en-US" sz="1400" b="1" i="1" dirty="0">
                <a:solidFill>
                  <a:schemeClr val="tx1">
                    <a:lumMod val="65000"/>
                    <a:lumOff val="35000"/>
                  </a:schemeClr>
                </a:solidFill>
                <a:latin typeface="Gill Sans MT" panose="020B0502020104020203" pitchFamily="34" charset="0"/>
              </a:rPr>
              <a:t>VOD Devices </a:t>
            </a:r>
            <a:r>
              <a:rPr lang="en-US" sz="1400" i="1" dirty="0">
                <a:solidFill>
                  <a:schemeClr val="tx1">
                    <a:lumMod val="65000"/>
                    <a:lumOff val="35000"/>
                  </a:schemeClr>
                </a:solidFill>
                <a:latin typeface="Gill Sans MT" panose="020B0502020104020203" pitchFamily="34" charset="0"/>
              </a:rPr>
              <a:t>include: traditional QAM set-top-box, IP set-top-boxes,  tablets, laptops, CTV, and mobile phones</a:t>
            </a:r>
          </a:p>
        </p:txBody>
      </p:sp>
      <p:sp>
        <p:nvSpPr>
          <p:cNvPr id="39" name="TextBox 38">
            <a:extLst>
              <a:ext uri="{FF2B5EF4-FFF2-40B4-BE49-F238E27FC236}">
                <a16:creationId xmlns:a16="http://schemas.microsoft.com/office/drawing/2014/main" id="{62D4F26A-1643-4CDF-88A1-0081EDF3480F}"/>
              </a:ext>
            </a:extLst>
          </p:cNvPr>
          <p:cNvSpPr txBox="1"/>
          <p:nvPr/>
        </p:nvSpPr>
        <p:spPr>
          <a:xfrm>
            <a:off x="1" y="6437567"/>
            <a:ext cx="12191999" cy="276999"/>
          </a:xfrm>
          <a:prstGeom prst="rect">
            <a:avLst/>
          </a:prstGeom>
          <a:noFill/>
        </p:spPr>
        <p:txBody>
          <a:bodyPr wrap="square" rtlCol="0">
            <a:spAutoFit/>
          </a:bodyPr>
          <a:lstStyle/>
          <a:p>
            <a:pPr algn="ctr" defTabSz="609585">
              <a:defRPr/>
            </a:pPr>
            <a:r>
              <a:rPr lang="en-US" sz="1200" dirty="0">
                <a:solidFill>
                  <a:schemeClr val="tx1">
                    <a:lumMod val="50000"/>
                    <a:lumOff val="50000"/>
                  </a:schemeClr>
                </a:solidFill>
                <a:latin typeface="+mj-lt"/>
                <a:cs typeface="Gill Sans Light" panose="020B0302020104020203" pitchFamily="34" charset="-79"/>
              </a:rPr>
              <a:t>Proprietary and Confidential | © 2022 Canoe Ventures, LLC | All Rights Reserved</a:t>
            </a:r>
          </a:p>
        </p:txBody>
      </p:sp>
    </p:spTree>
    <p:extLst>
      <p:ext uri="{BB962C8B-B14F-4D97-AF65-F5344CB8AC3E}">
        <p14:creationId xmlns:p14="http://schemas.microsoft.com/office/powerpoint/2010/main" val="50935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B904BB7-3089-4625-B1D2-F3DC205167D4}"/>
              </a:ext>
            </a:extLst>
          </p:cNvPr>
          <p:cNvGrpSpPr/>
          <p:nvPr/>
        </p:nvGrpSpPr>
        <p:grpSpPr>
          <a:xfrm>
            <a:off x="-35573" y="5309644"/>
            <a:ext cx="12227574" cy="1546311"/>
            <a:chOff x="-35573" y="5309644"/>
            <a:chExt cx="12227574" cy="1546311"/>
          </a:xfrm>
        </p:grpSpPr>
        <p:sp>
          <p:nvSpPr>
            <p:cNvPr id="11" name="Right Triangle 10">
              <a:extLst>
                <a:ext uri="{FF2B5EF4-FFF2-40B4-BE49-F238E27FC236}">
                  <a16:creationId xmlns:a16="http://schemas.microsoft.com/office/drawing/2014/main" id="{36A9AB1F-DDC3-424F-B06C-5CBE045F770F}"/>
                </a:ext>
              </a:extLst>
            </p:cNvPr>
            <p:cNvSpPr/>
            <p:nvPr/>
          </p:nvSpPr>
          <p:spPr>
            <a:xfrm>
              <a:off x="1" y="5309644"/>
              <a:ext cx="1343850" cy="1503157"/>
            </a:xfrm>
            <a:prstGeom prst="rtTriangle">
              <a:avLst/>
            </a:prstGeom>
            <a:solidFill>
              <a:srgbClr val="4472C4"/>
            </a:solidFill>
            <a:ln>
              <a:solidFill>
                <a:srgbClr val="4A7E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ight Triangle 12">
              <a:extLst>
                <a:ext uri="{FF2B5EF4-FFF2-40B4-BE49-F238E27FC236}">
                  <a16:creationId xmlns:a16="http://schemas.microsoft.com/office/drawing/2014/main" id="{267E8C9F-02CE-FA48-8432-DD9528B1218C}"/>
                </a:ext>
              </a:extLst>
            </p:cNvPr>
            <p:cNvSpPr/>
            <p:nvPr/>
          </p:nvSpPr>
          <p:spPr>
            <a:xfrm>
              <a:off x="702" y="5475566"/>
              <a:ext cx="1227383" cy="1380389"/>
            </a:xfrm>
            <a:prstGeom prst="rtTriangle">
              <a:avLst/>
            </a:prstGeom>
            <a:solidFill>
              <a:srgbClr val="205091"/>
            </a:solidFill>
            <a:ln>
              <a:solidFill>
                <a:srgbClr val="2050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AD260EA7-D9D3-9E49-9566-AE6F89A2080B}"/>
                </a:ext>
              </a:extLst>
            </p:cNvPr>
            <p:cNvCxnSpPr>
              <a:cxnSpLocks/>
            </p:cNvCxnSpPr>
            <p:nvPr/>
          </p:nvCxnSpPr>
          <p:spPr>
            <a:xfrm flipV="1">
              <a:off x="1262967" y="6761087"/>
              <a:ext cx="10928764" cy="2"/>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A75DC26-0E9D-7949-A11C-BE813C0B2693}"/>
                </a:ext>
              </a:extLst>
            </p:cNvPr>
            <p:cNvCxnSpPr>
              <a:cxnSpLocks/>
            </p:cNvCxnSpPr>
            <p:nvPr/>
          </p:nvCxnSpPr>
          <p:spPr>
            <a:xfrm flipV="1">
              <a:off x="1170677" y="6828186"/>
              <a:ext cx="11021324" cy="2"/>
            </a:xfrm>
            <a:prstGeom prst="line">
              <a:avLst/>
            </a:prstGeom>
            <a:ln w="76200" cmpd="sng">
              <a:solidFill>
                <a:srgbClr val="20509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clipart&#10;&#10;Description automatically generated">
              <a:extLst>
                <a:ext uri="{FF2B5EF4-FFF2-40B4-BE49-F238E27FC236}">
                  <a16:creationId xmlns:a16="http://schemas.microsoft.com/office/drawing/2014/main" id="{78FDE9C0-65FA-4F4A-A52F-91B82C387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3" y="6494130"/>
              <a:ext cx="1125899" cy="318672"/>
            </a:xfrm>
            <a:prstGeom prst="rect">
              <a:avLst/>
            </a:prstGeom>
          </p:spPr>
        </p:pic>
      </p:grpSp>
      <p:sp>
        <p:nvSpPr>
          <p:cNvPr id="23" name="TextBox 22">
            <a:extLst>
              <a:ext uri="{FF2B5EF4-FFF2-40B4-BE49-F238E27FC236}">
                <a16:creationId xmlns:a16="http://schemas.microsoft.com/office/drawing/2014/main" id="{837E3E85-FBE7-42FF-AD89-0C9FFD882F6B}"/>
              </a:ext>
            </a:extLst>
          </p:cNvPr>
          <p:cNvSpPr txBox="1"/>
          <p:nvPr/>
        </p:nvSpPr>
        <p:spPr>
          <a:xfrm>
            <a:off x="11862370" y="6500886"/>
            <a:ext cx="384421" cy="230833"/>
          </a:xfrm>
          <a:prstGeom prst="rect">
            <a:avLst/>
          </a:prstGeom>
          <a:noFill/>
        </p:spPr>
        <p:txBody>
          <a:bodyPr wrap="square" rtlCol="0">
            <a:spAutoFit/>
          </a:bodyPr>
          <a:lstStyle/>
          <a:p>
            <a:pPr algn="ctr">
              <a:tabLst>
                <a:tab pos="7389099" algn="r"/>
              </a:tabLst>
            </a:pPr>
            <a:fld id="{95A72F9F-F296-3B48-9EAD-002F09BA4EE2}" type="slidenum">
              <a:rPr lang="en-US" sz="900" smtClean="0">
                <a:latin typeface="Gill Sans Light" panose="020B0302020104020203" pitchFamily="34" charset="-79"/>
                <a:cs typeface="Gill Sans Light" panose="020B0302020104020203" pitchFamily="34" charset="-79"/>
              </a:rPr>
              <a:pPr algn="ctr">
                <a:tabLst>
                  <a:tab pos="7389099" algn="r"/>
                </a:tabLst>
              </a:pPr>
              <a:t>8</a:t>
            </a:fld>
            <a:endParaRPr lang="en-US" sz="900" dirty="0">
              <a:latin typeface="Gill Sans Light" panose="020B0302020104020203" pitchFamily="34" charset="-79"/>
              <a:cs typeface="Gill Sans Light" panose="020B0302020104020203" pitchFamily="34" charset="-79"/>
            </a:endParaRPr>
          </a:p>
        </p:txBody>
      </p:sp>
      <p:sp>
        <p:nvSpPr>
          <p:cNvPr id="2" name="Rectangle 1">
            <a:extLst>
              <a:ext uri="{FF2B5EF4-FFF2-40B4-BE49-F238E27FC236}">
                <a16:creationId xmlns:a16="http://schemas.microsoft.com/office/drawing/2014/main" id="{14617216-3C5D-4448-BBB0-57198E3F10E3}"/>
              </a:ext>
            </a:extLst>
          </p:cNvPr>
          <p:cNvSpPr/>
          <p:nvPr/>
        </p:nvSpPr>
        <p:spPr>
          <a:xfrm>
            <a:off x="0" y="0"/>
            <a:ext cx="12171419" cy="131057"/>
          </a:xfrm>
          <a:prstGeom prst="rect">
            <a:avLst/>
          </a:prstGeom>
          <a:solidFill>
            <a:srgbClr val="205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2">
            <a:extLst>
              <a:ext uri="{FF2B5EF4-FFF2-40B4-BE49-F238E27FC236}">
                <a16:creationId xmlns:a16="http://schemas.microsoft.com/office/drawing/2014/main" id="{D2FD5C9E-8066-49C6-B6D5-7017E7F04F37}"/>
              </a:ext>
            </a:extLst>
          </p:cNvPr>
          <p:cNvSpPr txBox="1">
            <a:spLocks/>
          </p:cNvSpPr>
          <p:nvPr/>
        </p:nvSpPr>
        <p:spPr>
          <a:xfrm>
            <a:off x="0" y="232648"/>
            <a:ext cx="12171419" cy="5332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Current VOD Programmers Include:</a:t>
            </a:r>
          </a:p>
        </p:txBody>
      </p:sp>
      <p:sp>
        <p:nvSpPr>
          <p:cNvPr id="40" name="Rectangle 39">
            <a:extLst>
              <a:ext uri="{FF2B5EF4-FFF2-40B4-BE49-F238E27FC236}">
                <a16:creationId xmlns:a16="http://schemas.microsoft.com/office/drawing/2014/main" id="{3CB29E62-7029-4EB8-991B-67D0C7E09308}"/>
              </a:ext>
            </a:extLst>
          </p:cNvPr>
          <p:cNvSpPr/>
          <p:nvPr/>
        </p:nvSpPr>
        <p:spPr>
          <a:xfrm>
            <a:off x="1703286" y="1421910"/>
            <a:ext cx="3975652" cy="2464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descr="C:\Users\chrispizzurro\Desktop\Plane Work\Fox logos\Fox logo.bmp">
            <a:extLst>
              <a:ext uri="{FF2B5EF4-FFF2-40B4-BE49-F238E27FC236}">
                <a16:creationId xmlns:a16="http://schemas.microsoft.com/office/drawing/2014/main" id="{D7A87DE8-33DF-4E33-8CD4-E91501018EB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8882" y="3382693"/>
            <a:ext cx="529104" cy="2274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chrispizzurro\Desktop\CW Logo.jpg">
            <a:extLst>
              <a:ext uri="{FF2B5EF4-FFF2-40B4-BE49-F238E27FC236}">
                <a16:creationId xmlns:a16="http://schemas.microsoft.com/office/drawing/2014/main" id="{FC0E7D93-F05A-43FB-87A3-9512A867174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8244" y="2780983"/>
            <a:ext cx="558474" cy="24580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FDF24808-DF3F-4B81-913E-B54547BF15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1947" y="2046729"/>
            <a:ext cx="731044" cy="412354"/>
          </a:xfrm>
          <a:prstGeom prst="rect">
            <a:avLst/>
          </a:prstGeom>
        </p:spPr>
      </p:pic>
      <p:pic>
        <p:nvPicPr>
          <p:cNvPr id="57" name="Picture 56" descr="C:\Users\chrispizzurro\Desktop\Canoe 5-3-15\Marketing\Programmer logos\Kabillion_LOGO_TVOD_1.png">
            <a:extLst>
              <a:ext uri="{FF2B5EF4-FFF2-40B4-BE49-F238E27FC236}">
                <a16:creationId xmlns:a16="http://schemas.microsoft.com/office/drawing/2014/main" id="{823EED66-DB56-4D7B-988C-45375F68BA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5568" y="4425448"/>
            <a:ext cx="754110" cy="2807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07FFD232-B5F2-4BA8-AB25-D3895AB1DC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9425" y="3840229"/>
            <a:ext cx="813534" cy="347746"/>
          </a:xfrm>
          <a:prstGeom prst="rect">
            <a:avLst/>
          </a:prstGeom>
        </p:spPr>
      </p:pic>
      <p:sp>
        <p:nvSpPr>
          <p:cNvPr id="59" name="TextBox 58">
            <a:extLst>
              <a:ext uri="{FF2B5EF4-FFF2-40B4-BE49-F238E27FC236}">
                <a16:creationId xmlns:a16="http://schemas.microsoft.com/office/drawing/2014/main" id="{78189299-5FD8-4B18-8FD0-1580F78BF036}"/>
              </a:ext>
            </a:extLst>
          </p:cNvPr>
          <p:cNvSpPr txBox="1"/>
          <p:nvPr/>
        </p:nvSpPr>
        <p:spPr>
          <a:xfrm>
            <a:off x="2600714" y="1434284"/>
            <a:ext cx="3450941" cy="276347"/>
          </a:xfrm>
          <a:prstGeom prst="rect">
            <a:avLst/>
          </a:prstGeom>
        </p:spPr>
        <p:txBody>
          <a:bodyPr wrap="non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A&amp;E, Lifetime, History, LMN, FYI, Viceland</a:t>
            </a:r>
          </a:p>
        </p:txBody>
      </p:sp>
      <p:sp>
        <p:nvSpPr>
          <p:cNvPr id="60" name="TextBox 59">
            <a:extLst>
              <a:ext uri="{FF2B5EF4-FFF2-40B4-BE49-F238E27FC236}">
                <a16:creationId xmlns:a16="http://schemas.microsoft.com/office/drawing/2014/main" id="{1FE0133E-40DD-4D26-853E-529706E311CB}"/>
              </a:ext>
            </a:extLst>
          </p:cNvPr>
          <p:cNvSpPr txBox="1"/>
          <p:nvPr/>
        </p:nvSpPr>
        <p:spPr>
          <a:xfrm>
            <a:off x="2601222" y="2014660"/>
            <a:ext cx="3482321" cy="227351"/>
          </a:xfrm>
          <a:prstGeom prst="rect">
            <a:avLst/>
          </a:prstGeom>
        </p:spPr>
        <p:txBody>
          <a:bodyPr wrap="none" rtlCol="0">
            <a:normAutofit lnSpcReduction="10000"/>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AMC, WE, Sundance, IFC, BBC America, AMC Plus</a:t>
            </a:r>
          </a:p>
        </p:txBody>
      </p:sp>
      <p:sp>
        <p:nvSpPr>
          <p:cNvPr id="61" name="TextBox 60">
            <a:extLst>
              <a:ext uri="{FF2B5EF4-FFF2-40B4-BE49-F238E27FC236}">
                <a16:creationId xmlns:a16="http://schemas.microsoft.com/office/drawing/2014/main" id="{886FEC5E-CA50-4651-95D6-2D50D81283EA}"/>
              </a:ext>
            </a:extLst>
          </p:cNvPr>
          <p:cNvSpPr txBox="1"/>
          <p:nvPr/>
        </p:nvSpPr>
        <p:spPr>
          <a:xfrm>
            <a:off x="2630262" y="3332166"/>
            <a:ext cx="2996488" cy="284853"/>
          </a:xfrm>
          <a:prstGeom prst="rect">
            <a:avLst/>
          </a:prstGeom>
        </p:spPr>
        <p:txBody>
          <a:bodyPr wrap="non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Fox</a:t>
            </a:r>
          </a:p>
        </p:txBody>
      </p:sp>
      <p:sp>
        <p:nvSpPr>
          <p:cNvPr id="62" name="TextBox 61">
            <a:extLst>
              <a:ext uri="{FF2B5EF4-FFF2-40B4-BE49-F238E27FC236}">
                <a16:creationId xmlns:a16="http://schemas.microsoft.com/office/drawing/2014/main" id="{B026183E-07D2-4B70-9A87-8DAFDE69909A}"/>
              </a:ext>
            </a:extLst>
          </p:cNvPr>
          <p:cNvSpPr txBox="1"/>
          <p:nvPr/>
        </p:nvSpPr>
        <p:spPr>
          <a:xfrm flipH="1">
            <a:off x="8341495" y="5595701"/>
            <a:ext cx="3128845" cy="1116939"/>
          </a:xfrm>
          <a:prstGeom prst="rect">
            <a:avLst/>
          </a:prstGeom>
        </p:spPr>
        <p:txBody>
          <a:bodyPr wrap="square" rtlCol="0">
            <a:normAutofit fontScale="92500"/>
          </a:bodyPr>
          <a:lstStyle/>
          <a:p>
            <a:pPr>
              <a:lnSpc>
                <a:spcPct val="120000"/>
              </a:lnSpc>
            </a:pPr>
            <a:r>
              <a:rPr lang="en-US" sz="1000" dirty="0">
                <a:solidFill>
                  <a:schemeClr val="tx1">
                    <a:lumMod val="65000"/>
                    <a:lumOff val="35000"/>
                  </a:schemeClr>
                </a:solidFill>
                <a:latin typeface="Montserrat" panose="02000505000000020004" pitchFamily="2" charset="0"/>
                <a:cs typeface="MoolBoran" panose="020B0100010101010101" pitchFamily="34" charset="0"/>
              </a:rPr>
              <a:t>Discovery, American Heroes, Animal Planet, Destination America, Discovery Family, Discovery Life, ID, OWN, Science Channel, TLC, Motor Trend, </a:t>
            </a:r>
            <a:r>
              <a:rPr lang="en-US" sz="1000" dirty="0">
                <a:solidFill>
                  <a:schemeClr val="tx1">
                    <a:lumMod val="65000"/>
                    <a:lumOff val="35000"/>
                  </a:schemeClr>
                </a:solidFill>
                <a:latin typeface="Montserrat" panose="02000505000000020004" pitchFamily="2" charset="0"/>
              </a:rPr>
              <a:t>Discovery en Espanol, Discovery Familia, </a:t>
            </a:r>
            <a:r>
              <a:rPr lang="en-US" sz="1000" dirty="0">
                <a:solidFill>
                  <a:schemeClr val="tx1">
                    <a:lumMod val="65000"/>
                    <a:lumOff val="35000"/>
                  </a:schemeClr>
                </a:solidFill>
                <a:latin typeface="Montserrat" panose="02000505000000020004" pitchFamily="2" charset="0"/>
                <a:cs typeface="MoolBoran" panose="020B0100010101010101" pitchFamily="34" charset="0"/>
              </a:rPr>
              <a:t>Cooking, Magnolia, Food, HGTV, Travel, TBS, TNT, Adult Swim, CNN, Cartoon Network, HLN, Boomerang, truTV</a:t>
            </a:r>
          </a:p>
          <a:p>
            <a:pPr>
              <a:lnSpc>
                <a:spcPct val="120000"/>
              </a:lnSpc>
            </a:pPr>
            <a:endParaRPr lang="en-US" sz="900" dirty="0">
              <a:solidFill>
                <a:schemeClr val="tx1">
                  <a:lumMod val="65000"/>
                  <a:lumOff val="35000"/>
                </a:schemeClr>
              </a:solidFill>
              <a:latin typeface="Montserrat" panose="02000505000000020004" pitchFamily="2" charset="0"/>
              <a:cs typeface="MoolBoran" panose="020B0100010101010101" pitchFamily="34" charset="0"/>
            </a:endParaRPr>
          </a:p>
          <a:p>
            <a:endParaRPr lang="en-US" sz="900" dirty="0">
              <a:solidFill>
                <a:schemeClr val="tx1">
                  <a:lumMod val="65000"/>
                  <a:lumOff val="35000"/>
                </a:schemeClr>
              </a:solidFill>
              <a:latin typeface="Montserrat" panose="02000505000000020004" pitchFamily="2" charset="0"/>
              <a:cs typeface="MoolBoran" panose="020B0100010101010101" pitchFamily="34" charset="0"/>
            </a:endParaRPr>
          </a:p>
        </p:txBody>
      </p:sp>
      <p:sp>
        <p:nvSpPr>
          <p:cNvPr id="63" name="TextBox 62">
            <a:extLst>
              <a:ext uri="{FF2B5EF4-FFF2-40B4-BE49-F238E27FC236}">
                <a16:creationId xmlns:a16="http://schemas.microsoft.com/office/drawing/2014/main" id="{CF0A34A8-14BA-4C50-95E1-FE685AFA6223}"/>
              </a:ext>
            </a:extLst>
          </p:cNvPr>
          <p:cNvSpPr txBox="1"/>
          <p:nvPr/>
        </p:nvSpPr>
        <p:spPr>
          <a:xfrm>
            <a:off x="2630949" y="4389979"/>
            <a:ext cx="1762134" cy="268145"/>
          </a:xfrm>
          <a:prstGeom prst="rect">
            <a:avLst/>
          </a:prstGeom>
        </p:spPr>
        <p:txBody>
          <a:bodyPr wrap="non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Kabillion, Girls Rule</a:t>
            </a:r>
          </a:p>
        </p:txBody>
      </p:sp>
      <p:sp>
        <p:nvSpPr>
          <p:cNvPr id="64" name="TextBox 63">
            <a:extLst>
              <a:ext uri="{FF2B5EF4-FFF2-40B4-BE49-F238E27FC236}">
                <a16:creationId xmlns:a16="http://schemas.microsoft.com/office/drawing/2014/main" id="{A759A70D-B1C5-4506-B609-B64932D51585}"/>
              </a:ext>
            </a:extLst>
          </p:cNvPr>
          <p:cNvSpPr txBox="1"/>
          <p:nvPr/>
        </p:nvSpPr>
        <p:spPr>
          <a:xfrm>
            <a:off x="2601222" y="2712798"/>
            <a:ext cx="3482321" cy="227351"/>
          </a:xfrm>
          <a:prstGeom prst="rect">
            <a:avLst/>
          </a:prstGeom>
        </p:spPr>
        <p:txBody>
          <a:bodyPr wrap="none" rtlCol="0">
            <a:normAutofit lnSpcReduction="10000"/>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The CW</a:t>
            </a:r>
          </a:p>
        </p:txBody>
      </p:sp>
      <p:sp>
        <p:nvSpPr>
          <p:cNvPr id="65" name="TextBox 64">
            <a:extLst>
              <a:ext uri="{FF2B5EF4-FFF2-40B4-BE49-F238E27FC236}">
                <a16:creationId xmlns:a16="http://schemas.microsoft.com/office/drawing/2014/main" id="{3003CEB6-AE04-4289-926D-14998BFD2564}"/>
              </a:ext>
            </a:extLst>
          </p:cNvPr>
          <p:cNvSpPr txBox="1"/>
          <p:nvPr/>
        </p:nvSpPr>
        <p:spPr>
          <a:xfrm>
            <a:off x="2626920" y="3780946"/>
            <a:ext cx="2949030" cy="295686"/>
          </a:xfrm>
          <a:prstGeom prst="rect">
            <a:avLst/>
          </a:prstGeom>
        </p:spPr>
        <p:txBody>
          <a:bodyPr wrap="non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Hallmark Channel</a:t>
            </a:r>
          </a:p>
        </p:txBody>
      </p:sp>
      <p:pic>
        <p:nvPicPr>
          <p:cNvPr id="68" name="Picture 67">
            <a:extLst>
              <a:ext uri="{FF2B5EF4-FFF2-40B4-BE49-F238E27FC236}">
                <a16:creationId xmlns:a16="http://schemas.microsoft.com/office/drawing/2014/main" id="{342AAA81-2077-48B0-9776-17E728962D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6036" y="1550847"/>
            <a:ext cx="550081" cy="297777"/>
          </a:xfrm>
          <a:prstGeom prst="rect">
            <a:avLst/>
          </a:prstGeom>
        </p:spPr>
      </p:pic>
      <p:pic>
        <p:nvPicPr>
          <p:cNvPr id="70" name="Picture 69">
            <a:extLst>
              <a:ext uri="{FF2B5EF4-FFF2-40B4-BE49-F238E27FC236}">
                <a16:creationId xmlns:a16="http://schemas.microsoft.com/office/drawing/2014/main" id="{D9528BA5-A7B6-49C9-9667-CAAAE9D403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3898" y="1827025"/>
            <a:ext cx="754840" cy="201754"/>
          </a:xfrm>
          <a:prstGeom prst="rect">
            <a:avLst/>
          </a:prstGeom>
        </p:spPr>
      </p:pic>
      <p:sp>
        <p:nvSpPr>
          <p:cNvPr id="71" name="TextBox 70">
            <a:extLst>
              <a:ext uri="{FF2B5EF4-FFF2-40B4-BE49-F238E27FC236}">
                <a16:creationId xmlns:a16="http://schemas.microsoft.com/office/drawing/2014/main" id="{FF9F0031-28CD-4632-A6B9-BFD666640DC9}"/>
              </a:ext>
            </a:extLst>
          </p:cNvPr>
          <p:cNvSpPr txBox="1"/>
          <p:nvPr/>
        </p:nvSpPr>
        <p:spPr>
          <a:xfrm>
            <a:off x="8305524" y="4879340"/>
            <a:ext cx="2643819" cy="545539"/>
          </a:xfrm>
          <a:prstGeom prst="rect">
            <a:avLst/>
          </a:prstGeom>
        </p:spPr>
        <p:txBody>
          <a:bodyPr wrap="squar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ABC, Disney Jr., Freeform, Disney Channel, </a:t>
            </a:r>
            <a:br>
              <a:rPr lang="en-US" sz="900" dirty="0">
                <a:solidFill>
                  <a:schemeClr val="tx1">
                    <a:lumMod val="65000"/>
                    <a:lumOff val="35000"/>
                  </a:schemeClr>
                </a:solidFill>
                <a:latin typeface="Montserrat" panose="02000505000000020004" pitchFamily="2" charset="0"/>
                <a:cs typeface="MoolBoran" panose="020B0100010101010101" pitchFamily="34" charset="0"/>
              </a:rPr>
            </a:br>
            <a:r>
              <a:rPr lang="en-US" sz="900" dirty="0">
                <a:solidFill>
                  <a:schemeClr val="tx1">
                    <a:lumMod val="65000"/>
                    <a:lumOff val="35000"/>
                  </a:schemeClr>
                </a:solidFill>
                <a:latin typeface="Montserrat" panose="02000505000000020004" pitchFamily="2" charset="0"/>
                <a:cs typeface="MoolBoran" panose="020B0100010101010101" pitchFamily="34" charset="0"/>
              </a:rPr>
              <a:t>Disney XD, , FX, FXX, FXM, Nat Geo, Nat Geo Wild</a:t>
            </a:r>
          </a:p>
          <a:p>
            <a:endParaRPr lang="en-US" sz="900" dirty="0">
              <a:solidFill>
                <a:schemeClr val="tx1">
                  <a:lumMod val="65000"/>
                  <a:lumOff val="35000"/>
                </a:schemeClr>
              </a:solidFill>
              <a:latin typeface="Montserrat" panose="02000505000000020004" pitchFamily="2" charset="0"/>
              <a:cs typeface="MoolBoran" panose="020B0100010101010101" pitchFamily="34" charset="0"/>
            </a:endParaRPr>
          </a:p>
        </p:txBody>
      </p:sp>
      <p:sp>
        <p:nvSpPr>
          <p:cNvPr id="72" name="TextBox 71">
            <a:extLst>
              <a:ext uri="{FF2B5EF4-FFF2-40B4-BE49-F238E27FC236}">
                <a16:creationId xmlns:a16="http://schemas.microsoft.com/office/drawing/2014/main" id="{FEF17C35-6E95-4513-B122-51382D198B49}"/>
              </a:ext>
            </a:extLst>
          </p:cNvPr>
          <p:cNvSpPr txBox="1"/>
          <p:nvPr/>
        </p:nvSpPr>
        <p:spPr>
          <a:xfrm flipH="1">
            <a:off x="8325292" y="1086617"/>
            <a:ext cx="2852651" cy="530627"/>
          </a:xfrm>
          <a:prstGeom prst="rect">
            <a:avLst/>
          </a:prstGeom>
        </p:spPr>
        <p:txBody>
          <a:bodyPr wrap="square" rtlCol="0">
            <a:normAutofit fontScale="92500"/>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Bravo, E!, NBC, Oxygen, Syfy, Telemundo, USA, NBC Sports Net, NBC News, NBC Universo, MSNBC, CNBC, Golf Channel, Olympics, Universal Kids</a:t>
            </a:r>
          </a:p>
        </p:txBody>
      </p:sp>
      <p:sp>
        <p:nvSpPr>
          <p:cNvPr id="73" name="TextBox 72">
            <a:extLst>
              <a:ext uri="{FF2B5EF4-FFF2-40B4-BE49-F238E27FC236}">
                <a16:creationId xmlns:a16="http://schemas.microsoft.com/office/drawing/2014/main" id="{2D4D60B0-46F2-45BD-BA59-3B94B18DBE15}"/>
              </a:ext>
            </a:extLst>
          </p:cNvPr>
          <p:cNvSpPr txBox="1"/>
          <p:nvPr/>
        </p:nvSpPr>
        <p:spPr>
          <a:xfrm>
            <a:off x="8305488" y="2264905"/>
            <a:ext cx="2515193" cy="638394"/>
          </a:xfrm>
          <a:prstGeom prst="rect">
            <a:avLst/>
          </a:prstGeom>
        </p:spPr>
        <p:txBody>
          <a:bodyPr wrap="square" rtlCol="0">
            <a:normAutofit/>
          </a:bodyPr>
          <a:lstStyle/>
          <a:p>
            <a:endParaRPr lang="en-US" sz="900" dirty="0">
              <a:solidFill>
                <a:schemeClr val="tx1">
                  <a:lumMod val="65000"/>
                  <a:lumOff val="35000"/>
                </a:schemeClr>
              </a:solidFill>
              <a:latin typeface="Montserrat" panose="02000505000000020004" pitchFamily="2" charset="0"/>
              <a:cs typeface="MoolBoran" panose="020B0100010101010101" pitchFamily="34" charset="0"/>
            </a:endParaRPr>
          </a:p>
        </p:txBody>
      </p:sp>
      <p:sp>
        <p:nvSpPr>
          <p:cNvPr id="74" name="TextBox 73">
            <a:extLst>
              <a:ext uri="{FF2B5EF4-FFF2-40B4-BE49-F238E27FC236}">
                <a16:creationId xmlns:a16="http://schemas.microsoft.com/office/drawing/2014/main" id="{57BAD8A3-73EC-44FA-BC19-EBFEAE115962}"/>
              </a:ext>
            </a:extLst>
          </p:cNvPr>
          <p:cNvSpPr txBox="1"/>
          <p:nvPr/>
        </p:nvSpPr>
        <p:spPr>
          <a:xfrm>
            <a:off x="8311717" y="3585264"/>
            <a:ext cx="3128845" cy="520788"/>
          </a:xfrm>
          <a:prstGeom prst="rect">
            <a:avLst/>
          </a:prstGeom>
        </p:spPr>
        <p:txBody>
          <a:bodyPr wrap="squar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Univision, Galavision, Unimas, Univision Deportes</a:t>
            </a:r>
          </a:p>
        </p:txBody>
      </p:sp>
      <p:sp>
        <p:nvSpPr>
          <p:cNvPr id="75" name="TextBox 74">
            <a:extLst>
              <a:ext uri="{FF2B5EF4-FFF2-40B4-BE49-F238E27FC236}">
                <a16:creationId xmlns:a16="http://schemas.microsoft.com/office/drawing/2014/main" id="{B3976880-B0DF-4D58-B417-134B2FF573C3}"/>
              </a:ext>
            </a:extLst>
          </p:cNvPr>
          <p:cNvSpPr txBox="1"/>
          <p:nvPr/>
        </p:nvSpPr>
        <p:spPr>
          <a:xfrm>
            <a:off x="8307776" y="4109787"/>
            <a:ext cx="2927317" cy="490086"/>
          </a:xfrm>
          <a:prstGeom prst="rect">
            <a:avLst/>
          </a:prstGeom>
        </p:spPr>
        <p:txBody>
          <a:bodyPr wrap="square" rtlCol="0">
            <a:normAutofit lnSpcReduction="10000"/>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CBS, Nick Jr., Nickelodeon, BET, BET Her, Paramount, Pop, MTV, MTV 2, Showtime,  VH1, Comedy Central, CMT, TV Land, Nick at </a:t>
            </a:r>
            <a:r>
              <a:rPr lang="en-US" sz="900" dirty="0" err="1">
                <a:solidFill>
                  <a:schemeClr val="tx1">
                    <a:lumMod val="65000"/>
                    <a:lumOff val="35000"/>
                  </a:schemeClr>
                </a:solidFill>
                <a:latin typeface="Montserrat" panose="02000505000000020004" pitchFamily="2" charset="0"/>
                <a:cs typeface="MoolBoran" panose="020B0100010101010101" pitchFamily="34" charset="0"/>
              </a:rPr>
              <a:t>Nite</a:t>
            </a:r>
            <a:endParaRPr lang="en-US" sz="900" dirty="0">
              <a:solidFill>
                <a:schemeClr val="tx1">
                  <a:lumMod val="65000"/>
                  <a:lumOff val="35000"/>
                </a:schemeClr>
              </a:solidFill>
              <a:latin typeface="Montserrat" panose="02000505000000020004" pitchFamily="2" charset="0"/>
              <a:cs typeface="MoolBoran" panose="020B0100010101010101" pitchFamily="34" charset="0"/>
            </a:endParaRPr>
          </a:p>
        </p:txBody>
      </p:sp>
      <p:sp>
        <p:nvSpPr>
          <p:cNvPr id="76" name="TextBox 75">
            <a:extLst>
              <a:ext uri="{FF2B5EF4-FFF2-40B4-BE49-F238E27FC236}">
                <a16:creationId xmlns:a16="http://schemas.microsoft.com/office/drawing/2014/main" id="{E2AA785F-9FCE-4E8B-A734-395ABDE200A6}"/>
              </a:ext>
            </a:extLst>
          </p:cNvPr>
          <p:cNvSpPr txBox="1"/>
          <p:nvPr/>
        </p:nvSpPr>
        <p:spPr>
          <a:xfrm>
            <a:off x="8306748" y="1761854"/>
            <a:ext cx="2348834" cy="343311"/>
          </a:xfrm>
          <a:prstGeom prst="rect">
            <a:avLst/>
          </a:prstGeom>
        </p:spPr>
        <p:txBody>
          <a:bodyPr wrap="squar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Starz, Starz Encore, MoviePlex</a:t>
            </a:r>
          </a:p>
        </p:txBody>
      </p:sp>
      <p:pic>
        <p:nvPicPr>
          <p:cNvPr id="77" name="Picture 76">
            <a:extLst>
              <a:ext uri="{FF2B5EF4-FFF2-40B4-BE49-F238E27FC236}">
                <a16:creationId xmlns:a16="http://schemas.microsoft.com/office/drawing/2014/main" id="{BDAE158A-0921-421E-892F-9F92BEE08F32}"/>
              </a:ext>
            </a:extLst>
          </p:cNvPr>
          <p:cNvPicPr>
            <a:picLocks noChangeAspect="1"/>
          </p:cNvPicPr>
          <p:nvPr/>
        </p:nvPicPr>
        <p:blipFill rotWithShape="1">
          <a:blip r:embed="rId11">
            <a:extLst>
              <a:ext uri="{28A0092B-C50C-407E-A947-70E740481C1C}">
                <a14:useLocalDpi xmlns:a14="http://schemas.microsoft.com/office/drawing/2010/main" val="0"/>
              </a:ext>
            </a:extLst>
          </a:blip>
          <a:srcRect t="72521"/>
          <a:stretch/>
        </p:blipFill>
        <p:spPr>
          <a:xfrm>
            <a:off x="6674301" y="1185836"/>
            <a:ext cx="1537967" cy="248086"/>
          </a:xfrm>
          <a:prstGeom prst="rect">
            <a:avLst/>
          </a:prstGeom>
        </p:spPr>
      </p:pic>
      <p:pic>
        <p:nvPicPr>
          <p:cNvPr id="78" name="Picture 77">
            <a:extLst>
              <a:ext uri="{FF2B5EF4-FFF2-40B4-BE49-F238E27FC236}">
                <a16:creationId xmlns:a16="http://schemas.microsoft.com/office/drawing/2014/main" id="{436B12D3-93F7-4D7B-93D9-62EC35AC20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1959" y="4870573"/>
            <a:ext cx="985466" cy="625392"/>
          </a:xfrm>
          <a:prstGeom prst="rect">
            <a:avLst/>
          </a:prstGeom>
        </p:spPr>
      </p:pic>
      <p:pic>
        <p:nvPicPr>
          <p:cNvPr id="79" name="Picture 78">
            <a:extLst>
              <a:ext uri="{FF2B5EF4-FFF2-40B4-BE49-F238E27FC236}">
                <a16:creationId xmlns:a16="http://schemas.microsoft.com/office/drawing/2014/main" id="{1A87083C-3ADF-41B6-8325-AA6259F070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57722" y="2293728"/>
            <a:ext cx="755962" cy="301535"/>
          </a:xfrm>
          <a:prstGeom prst="rect">
            <a:avLst/>
          </a:prstGeom>
        </p:spPr>
      </p:pic>
      <p:sp>
        <p:nvSpPr>
          <p:cNvPr id="80" name="TextBox 79">
            <a:extLst>
              <a:ext uri="{FF2B5EF4-FFF2-40B4-BE49-F238E27FC236}">
                <a16:creationId xmlns:a16="http://schemas.microsoft.com/office/drawing/2014/main" id="{6F78D5C2-0EDB-409B-9A36-5A3F10500F38}"/>
              </a:ext>
            </a:extLst>
          </p:cNvPr>
          <p:cNvSpPr txBox="1"/>
          <p:nvPr/>
        </p:nvSpPr>
        <p:spPr>
          <a:xfrm>
            <a:off x="8311428" y="2255733"/>
            <a:ext cx="1441344" cy="311080"/>
          </a:xfrm>
          <a:prstGeom prst="rect">
            <a:avLst/>
          </a:prstGeom>
        </p:spPr>
        <p:txBody>
          <a:bodyPr wrap="squar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TV One</a:t>
            </a:r>
          </a:p>
        </p:txBody>
      </p:sp>
      <p:pic>
        <p:nvPicPr>
          <p:cNvPr id="81" name="Picture 80">
            <a:extLst>
              <a:ext uri="{FF2B5EF4-FFF2-40B4-BE49-F238E27FC236}">
                <a16:creationId xmlns:a16="http://schemas.microsoft.com/office/drawing/2014/main" id="{2DF4D7BD-CA83-4081-97FF-DB371C56DA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1406" y="5003610"/>
            <a:ext cx="535381" cy="438039"/>
          </a:xfrm>
          <a:prstGeom prst="rect">
            <a:avLst/>
          </a:prstGeom>
        </p:spPr>
      </p:pic>
      <p:sp>
        <p:nvSpPr>
          <p:cNvPr id="82" name="TextBox 81">
            <a:extLst>
              <a:ext uri="{FF2B5EF4-FFF2-40B4-BE49-F238E27FC236}">
                <a16:creationId xmlns:a16="http://schemas.microsoft.com/office/drawing/2014/main" id="{A7396737-A907-4500-AED0-B3DED23F9EFF}"/>
              </a:ext>
            </a:extLst>
          </p:cNvPr>
          <p:cNvSpPr txBox="1"/>
          <p:nvPr/>
        </p:nvSpPr>
        <p:spPr>
          <a:xfrm>
            <a:off x="2630949" y="5019427"/>
            <a:ext cx="1762134" cy="268145"/>
          </a:xfrm>
          <a:prstGeom prst="rect">
            <a:avLst/>
          </a:prstGeom>
        </p:spPr>
        <p:txBody>
          <a:bodyPr wrap="non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EPIX</a:t>
            </a:r>
          </a:p>
        </p:txBody>
      </p:sp>
      <p:sp>
        <p:nvSpPr>
          <p:cNvPr id="87" name="TextBox 86">
            <a:extLst>
              <a:ext uri="{FF2B5EF4-FFF2-40B4-BE49-F238E27FC236}">
                <a16:creationId xmlns:a16="http://schemas.microsoft.com/office/drawing/2014/main" id="{5E725F99-96FF-487B-BBAF-72A8E35E5712}"/>
              </a:ext>
            </a:extLst>
          </p:cNvPr>
          <p:cNvSpPr txBox="1"/>
          <p:nvPr/>
        </p:nvSpPr>
        <p:spPr>
          <a:xfrm>
            <a:off x="2588044" y="1069011"/>
            <a:ext cx="2989562" cy="239357"/>
          </a:xfrm>
          <a:prstGeom prst="rect">
            <a:avLst/>
          </a:prstGeom>
        </p:spPr>
        <p:txBody>
          <a:bodyPr wrap="non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AFRO TV</a:t>
            </a:r>
          </a:p>
        </p:txBody>
      </p:sp>
      <p:pic>
        <p:nvPicPr>
          <p:cNvPr id="90" name="Picture 89" descr="Logo, company name&#10;&#10;Description automatically generated">
            <a:extLst>
              <a:ext uri="{FF2B5EF4-FFF2-40B4-BE49-F238E27FC236}">
                <a16:creationId xmlns:a16="http://schemas.microsoft.com/office/drawing/2014/main" id="{245F20B3-5EA0-4B7E-ADE0-414059BED2E9}"/>
              </a:ext>
            </a:extLst>
          </p:cNvPr>
          <p:cNvPicPr>
            <a:picLocks noChangeAspect="1"/>
          </p:cNvPicPr>
          <p:nvPr/>
        </p:nvPicPr>
        <p:blipFill rotWithShape="1">
          <a:blip r:embed="rId15">
            <a:extLst>
              <a:ext uri="{28A0092B-C50C-407E-A947-70E740481C1C}">
                <a14:useLocalDpi xmlns:a14="http://schemas.microsoft.com/office/drawing/2010/main" val="0"/>
              </a:ext>
            </a:extLst>
          </a:blip>
          <a:srcRect l="24959" t="13053" r="24983" b="16950"/>
          <a:stretch/>
        </p:blipFill>
        <p:spPr>
          <a:xfrm>
            <a:off x="1595385" y="5707145"/>
            <a:ext cx="669304" cy="668501"/>
          </a:xfrm>
          <a:prstGeom prst="rect">
            <a:avLst/>
          </a:prstGeom>
        </p:spPr>
      </p:pic>
      <p:sp>
        <p:nvSpPr>
          <p:cNvPr id="91" name="TextBox 90">
            <a:extLst>
              <a:ext uri="{FF2B5EF4-FFF2-40B4-BE49-F238E27FC236}">
                <a16:creationId xmlns:a16="http://schemas.microsoft.com/office/drawing/2014/main" id="{244423B0-3798-4FB7-9827-74B87606DCAA}"/>
              </a:ext>
            </a:extLst>
          </p:cNvPr>
          <p:cNvSpPr txBox="1"/>
          <p:nvPr/>
        </p:nvSpPr>
        <p:spPr>
          <a:xfrm>
            <a:off x="2626920" y="5808762"/>
            <a:ext cx="1762134" cy="268145"/>
          </a:xfrm>
          <a:prstGeom prst="rect">
            <a:avLst/>
          </a:prstGeom>
        </p:spPr>
        <p:txBody>
          <a:bodyPr wrap="none" rtlCol="0">
            <a:normAutofit/>
          </a:bodyPr>
          <a:lstStyle/>
          <a:p>
            <a:r>
              <a:rPr lang="en-US" sz="900" dirty="0">
                <a:solidFill>
                  <a:schemeClr val="tx1">
                    <a:lumMod val="65000"/>
                    <a:lumOff val="35000"/>
                  </a:schemeClr>
                </a:solidFill>
                <a:latin typeface="Montserrat" panose="02000505000000020004" pitchFamily="2" charset="0"/>
                <a:cs typeface="MoolBoran" panose="020B0100010101010101" pitchFamily="34" charset="0"/>
              </a:rPr>
              <a:t>NFL Network</a:t>
            </a:r>
          </a:p>
        </p:txBody>
      </p:sp>
      <p:pic>
        <p:nvPicPr>
          <p:cNvPr id="4" name="Picture 3" descr="Shape&#10;&#10;Description automatically generated with medium confidence">
            <a:extLst>
              <a:ext uri="{FF2B5EF4-FFF2-40B4-BE49-F238E27FC236}">
                <a16:creationId xmlns:a16="http://schemas.microsoft.com/office/drawing/2014/main" id="{7EB0F550-4ACF-4650-9964-FCEC920FAB3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03686" y="1027258"/>
            <a:ext cx="669305" cy="273299"/>
          </a:xfrm>
          <a:prstGeom prst="rect">
            <a:avLst/>
          </a:prstGeom>
        </p:spPr>
      </p:pic>
      <p:pic>
        <p:nvPicPr>
          <p:cNvPr id="53" name="Picture 52" descr="A picture containing text, sign&#10;&#10;Description automatically generated">
            <a:extLst>
              <a:ext uri="{FF2B5EF4-FFF2-40B4-BE49-F238E27FC236}">
                <a16:creationId xmlns:a16="http://schemas.microsoft.com/office/drawing/2014/main" id="{35D2162D-AADB-4CA4-B145-4DDCC8FB7054}"/>
              </a:ext>
            </a:extLst>
          </p:cNvPr>
          <p:cNvPicPr>
            <a:picLocks noChangeAspect="1"/>
          </p:cNvPicPr>
          <p:nvPr/>
        </p:nvPicPr>
        <p:blipFill>
          <a:blip r:embed="rId17"/>
          <a:stretch>
            <a:fillRect/>
          </a:stretch>
        </p:blipFill>
        <p:spPr>
          <a:xfrm>
            <a:off x="7124910" y="4144790"/>
            <a:ext cx="816449" cy="560628"/>
          </a:xfrm>
          <a:prstGeom prst="rect">
            <a:avLst/>
          </a:prstGeom>
          <a:solidFill>
            <a:schemeClr val="bg1"/>
          </a:solidFill>
        </p:spPr>
      </p:pic>
      <p:pic>
        <p:nvPicPr>
          <p:cNvPr id="83" name="Picture 82" descr="Logo, company name&#10;&#10;Description automatically generated">
            <a:extLst>
              <a:ext uri="{FF2B5EF4-FFF2-40B4-BE49-F238E27FC236}">
                <a16:creationId xmlns:a16="http://schemas.microsoft.com/office/drawing/2014/main" id="{515626A1-F70E-4D1E-B78F-B7F9E980DC55}"/>
              </a:ext>
            </a:extLst>
          </p:cNvPr>
          <p:cNvPicPr>
            <a:picLocks noChangeAspect="1"/>
          </p:cNvPicPr>
          <p:nvPr/>
        </p:nvPicPr>
        <p:blipFill>
          <a:blip r:embed="rId18"/>
          <a:stretch>
            <a:fillRect/>
          </a:stretch>
        </p:blipFill>
        <p:spPr>
          <a:xfrm>
            <a:off x="7159819" y="2672030"/>
            <a:ext cx="806582" cy="635393"/>
          </a:xfrm>
          <a:prstGeom prst="rect">
            <a:avLst/>
          </a:prstGeom>
        </p:spPr>
      </p:pic>
      <p:sp>
        <p:nvSpPr>
          <p:cNvPr id="92" name="TextBox 91">
            <a:extLst>
              <a:ext uri="{FF2B5EF4-FFF2-40B4-BE49-F238E27FC236}">
                <a16:creationId xmlns:a16="http://schemas.microsoft.com/office/drawing/2014/main" id="{D71746D4-0C69-4E45-A677-3FDCA264E21E}"/>
              </a:ext>
            </a:extLst>
          </p:cNvPr>
          <p:cNvSpPr txBox="1"/>
          <p:nvPr/>
        </p:nvSpPr>
        <p:spPr>
          <a:xfrm>
            <a:off x="8336559" y="2905664"/>
            <a:ext cx="1441344" cy="311080"/>
          </a:xfrm>
          <a:prstGeom prst="rect">
            <a:avLst/>
          </a:prstGeom>
        </p:spPr>
        <p:txBody>
          <a:bodyPr wrap="square" rtlCol="0">
            <a:normAutofit/>
          </a:bodyPr>
          <a:lstStyle/>
          <a:p>
            <a:r>
              <a:rPr lang="en-US" sz="900" dirty="0" err="1">
                <a:solidFill>
                  <a:schemeClr val="tx1">
                    <a:lumMod val="65000"/>
                    <a:lumOff val="35000"/>
                  </a:schemeClr>
                </a:solidFill>
                <a:latin typeface="Montserrat" panose="02000505000000020004" pitchFamily="2" charset="0"/>
                <a:cs typeface="MoolBoran" panose="020B0100010101010101" pitchFamily="34" charset="0"/>
              </a:rPr>
              <a:t>ToonAVision</a:t>
            </a:r>
            <a:endParaRPr lang="en-US" sz="900" dirty="0">
              <a:solidFill>
                <a:schemeClr val="tx1">
                  <a:lumMod val="65000"/>
                  <a:lumOff val="35000"/>
                </a:schemeClr>
              </a:solidFill>
              <a:latin typeface="Montserrat" panose="02000505000000020004" pitchFamily="2" charset="0"/>
              <a:cs typeface="MoolBoran" panose="020B0100010101010101" pitchFamily="34" charset="0"/>
            </a:endParaRPr>
          </a:p>
        </p:txBody>
      </p:sp>
      <p:pic>
        <p:nvPicPr>
          <p:cNvPr id="6" name="Picture 5" descr="Logo&#10;&#10;Description automatically generated">
            <a:extLst>
              <a:ext uri="{FF2B5EF4-FFF2-40B4-BE49-F238E27FC236}">
                <a16:creationId xmlns:a16="http://schemas.microsoft.com/office/drawing/2014/main" id="{94117321-794D-4D29-8F1A-C9B2D82FDB47}"/>
              </a:ext>
            </a:extLst>
          </p:cNvPr>
          <p:cNvPicPr>
            <a:picLocks noChangeAspect="1"/>
          </p:cNvPicPr>
          <p:nvPr/>
        </p:nvPicPr>
        <p:blipFill rotWithShape="1">
          <a:blip r:embed="rId19">
            <a:extLst>
              <a:ext uri="{28A0092B-C50C-407E-A947-70E740481C1C}">
                <a14:useLocalDpi xmlns:a14="http://schemas.microsoft.com/office/drawing/2010/main" val="0"/>
              </a:ext>
            </a:extLst>
          </a:blip>
          <a:srcRect l="20596" t="18293" r="19622" b="21937"/>
          <a:stretch/>
        </p:blipFill>
        <p:spPr>
          <a:xfrm>
            <a:off x="6661338" y="5658212"/>
            <a:ext cx="1567148" cy="391716"/>
          </a:xfrm>
          <a:prstGeom prst="rect">
            <a:avLst/>
          </a:prstGeom>
        </p:spPr>
      </p:pic>
      <p:pic>
        <p:nvPicPr>
          <p:cNvPr id="5" name="Picture 4" descr="Logo, company name&#10;&#10;Description automatically generated">
            <a:extLst>
              <a:ext uri="{FF2B5EF4-FFF2-40B4-BE49-F238E27FC236}">
                <a16:creationId xmlns:a16="http://schemas.microsoft.com/office/drawing/2014/main" id="{38574785-E9F1-4012-81D7-AD9BD2F34294}"/>
              </a:ext>
            </a:extLst>
          </p:cNvPr>
          <p:cNvPicPr>
            <a:picLocks noChangeAspect="1"/>
          </p:cNvPicPr>
          <p:nvPr/>
        </p:nvPicPr>
        <p:blipFill rotWithShape="1">
          <a:blip r:embed="rId20">
            <a:extLst>
              <a:ext uri="{28A0092B-C50C-407E-A947-70E740481C1C}">
                <a14:useLocalDpi xmlns:a14="http://schemas.microsoft.com/office/drawing/2010/main" val="0"/>
              </a:ext>
            </a:extLst>
          </a:blip>
          <a:srcRect t="28790" b="30071"/>
          <a:stretch/>
        </p:blipFill>
        <p:spPr>
          <a:xfrm>
            <a:off x="6987718" y="3521453"/>
            <a:ext cx="1090832" cy="448760"/>
          </a:xfrm>
          <a:prstGeom prst="rect">
            <a:avLst/>
          </a:prstGeom>
        </p:spPr>
      </p:pic>
    </p:spTree>
    <p:extLst>
      <p:ext uri="{BB962C8B-B14F-4D97-AF65-F5344CB8AC3E}">
        <p14:creationId xmlns:p14="http://schemas.microsoft.com/office/powerpoint/2010/main" val="14758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sitting, indoor&#10;&#10;Description automatically generated">
            <a:extLst>
              <a:ext uri="{FF2B5EF4-FFF2-40B4-BE49-F238E27FC236}">
                <a16:creationId xmlns:a16="http://schemas.microsoft.com/office/drawing/2014/main" id="{A2E788AB-3E4A-46A7-AF72-B58B845213B7}"/>
              </a:ext>
            </a:extLst>
          </p:cNvPr>
          <p:cNvPicPr>
            <a:picLocks noChangeAspect="1"/>
          </p:cNvPicPr>
          <p:nvPr/>
        </p:nvPicPr>
        <p:blipFill rotWithShape="1">
          <a:blip r:embed="rId2"/>
          <a:srcRect l="25000"/>
          <a:stretch/>
        </p:blipFill>
        <p:spPr>
          <a:xfrm>
            <a:off x="3025023" y="0"/>
            <a:ext cx="9166977" cy="6858000"/>
          </a:xfrm>
          <a:prstGeom prst="rect">
            <a:avLst/>
          </a:prstGeom>
        </p:spPr>
      </p:pic>
      <p:sp>
        <p:nvSpPr>
          <p:cNvPr id="9" name="Title 36">
            <a:extLst>
              <a:ext uri="{FF2B5EF4-FFF2-40B4-BE49-F238E27FC236}">
                <a16:creationId xmlns:a16="http://schemas.microsoft.com/office/drawing/2014/main" id="{33B856BB-D48F-4DC3-BB32-AE7F66A93D3A}"/>
              </a:ext>
            </a:extLst>
          </p:cNvPr>
          <p:cNvSpPr txBox="1">
            <a:spLocks/>
          </p:cNvSpPr>
          <p:nvPr/>
        </p:nvSpPr>
        <p:spPr>
          <a:xfrm>
            <a:off x="454777" y="1942128"/>
            <a:ext cx="5929052" cy="1572475"/>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latin typeface="+mn-lt"/>
              </a:rPr>
              <a:t>Linear Addressable Advertising</a:t>
            </a:r>
          </a:p>
        </p:txBody>
      </p:sp>
      <p:sp>
        <p:nvSpPr>
          <p:cNvPr id="10" name="TextBox 9">
            <a:extLst>
              <a:ext uri="{FF2B5EF4-FFF2-40B4-BE49-F238E27FC236}">
                <a16:creationId xmlns:a16="http://schemas.microsoft.com/office/drawing/2014/main" id="{7A831D62-BD18-435F-89AC-9CB22EF95D1E}"/>
              </a:ext>
            </a:extLst>
          </p:cNvPr>
          <p:cNvSpPr txBox="1"/>
          <p:nvPr/>
        </p:nvSpPr>
        <p:spPr>
          <a:xfrm>
            <a:off x="855194" y="3549689"/>
            <a:ext cx="5019332" cy="1569660"/>
          </a:xfrm>
          <a:prstGeom prst="rect">
            <a:avLst/>
          </a:prstGeom>
          <a:noFill/>
        </p:spPr>
        <p:txBody>
          <a:bodyPr wrap="square">
            <a:spAutoFit/>
          </a:bodyPr>
          <a:lstStyle/>
          <a:p>
            <a:pPr algn="ctr"/>
            <a:r>
              <a:rPr lang="en-US" sz="2400" dirty="0"/>
              <a:t>Canoe Service Assurance</a:t>
            </a:r>
            <a:r>
              <a:rPr lang="en-US" sz="2000" dirty="0"/>
              <a:t> </a:t>
            </a:r>
            <a:r>
              <a:rPr lang="en-US" sz="2000" baseline="30000" dirty="0"/>
              <a:t>SM</a:t>
            </a:r>
            <a:r>
              <a:rPr lang="en-US" sz="2000" dirty="0"/>
              <a:t> </a:t>
            </a:r>
            <a:r>
              <a:rPr lang="en-US" sz="2400" dirty="0"/>
              <a:t>b</a:t>
            </a:r>
            <a:r>
              <a:rPr lang="en-US" sz="2400" b="0" i="0" dirty="0">
                <a:effectLst/>
              </a:rPr>
              <a:t>rings all the </a:t>
            </a:r>
            <a:r>
              <a:rPr lang="en-US" sz="2400" dirty="0"/>
              <a:t>experience </a:t>
            </a:r>
            <a:r>
              <a:rPr lang="en-US" sz="2400" b="0" i="0" dirty="0">
                <a:effectLst/>
              </a:rPr>
              <a:t>of our legacy VOD business to Linear Addressable </a:t>
            </a:r>
            <a:br>
              <a:rPr lang="en-US" sz="2400" b="0" i="0" dirty="0">
                <a:effectLst/>
              </a:rPr>
            </a:br>
            <a:r>
              <a:rPr lang="en-US" sz="2400" b="0" i="0" dirty="0">
                <a:effectLst/>
              </a:rPr>
              <a:t>ad campaigns</a:t>
            </a:r>
            <a:endParaRPr lang="en-US" sz="2400" dirty="0"/>
          </a:p>
        </p:txBody>
      </p:sp>
      <p:pic>
        <p:nvPicPr>
          <p:cNvPr id="12" name="Picture 11">
            <a:extLst>
              <a:ext uri="{FF2B5EF4-FFF2-40B4-BE49-F238E27FC236}">
                <a16:creationId xmlns:a16="http://schemas.microsoft.com/office/drawing/2014/main" id="{747D5C30-993E-4A34-BEBF-21C8630DB143}"/>
              </a:ext>
            </a:extLst>
          </p:cNvPr>
          <p:cNvPicPr>
            <a:picLocks noChangeAspect="1"/>
          </p:cNvPicPr>
          <p:nvPr/>
        </p:nvPicPr>
        <p:blipFill>
          <a:blip r:embed="rId3"/>
          <a:stretch>
            <a:fillRect/>
          </a:stretch>
        </p:blipFill>
        <p:spPr>
          <a:xfrm>
            <a:off x="2378531" y="687880"/>
            <a:ext cx="2081545" cy="688963"/>
          </a:xfrm>
          <a:prstGeom prst="rect">
            <a:avLst/>
          </a:prstGeom>
        </p:spPr>
      </p:pic>
      <p:pic>
        <p:nvPicPr>
          <p:cNvPr id="14" name="Picture 13">
            <a:extLst>
              <a:ext uri="{FF2B5EF4-FFF2-40B4-BE49-F238E27FC236}">
                <a16:creationId xmlns:a16="http://schemas.microsoft.com/office/drawing/2014/main" id="{B9EAA438-3C52-4146-B63B-CEE3182BA264}"/>
              </a:ext>
            </a:extLst>
          </p:cNvPr>
          <p:cNvPicPr>
            <a:picLocks noChangeAspect="1"/>
          </p:cNvPicPr>
          <p:nvPr/>
        </p:nvPicPr>
        <p:blipFill>
          <a:blip r:embed="rId4"/>
          <a:stretch>
            <a:fillRect/>
          </a:stretch>
        </p:blipFill>
        <p:spPr>
          <a:xfrm>
            <a:off x="1133303" y="1796025"/>
            <a:ext cx="4572000" cy="76200"/>
          </a:xfrm>
          <a:prstGeom prst="rect">
            <a:avLst/>
          </a:prstGeom>
        </p:spPr>
      </p:pic>
    </p:spTree>
    <p:extLst>
      <p:ext uri="{BB962C8B-B14F-4D97-AF65-F5344CB8AC3E}">
        <p14:creationId xmlns:p14="http://schemas.microsoft.com/office/powerpoint/2010/main" val="4036818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3902</TotalTime>
  <Words>986</Words>
  <Application>Microsoft Office PowerPoint</Application>
  <PresentationFormat>Widescreen</PresentationFormat>
  <Paragraphs>126</Paragraphs>
  <Slides>18</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Gill Sans Light</vt:lpstr>
      <vt:lpstr>Gill Sans MT</vt:lpstr>
      <vt:lpstr>Montserrat</vt:lpstr>
      <vt:lpstr>Symbol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 Porter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Porter</dc:title>
  <dc:subject>David Porter</dc:subject>
  <dc:creator>David Porter</dc:creator>
  <cp:keywords>David Porter</cp:keywords>
  <cp:lastModifiedBy>Chris Pizzurro</cp:lastModifiedBy>
  <cp:revision>189</cp:revision>
  <cp:lastPrinted>2021-03-11T14:55:50Z</cp:lastPrinted>
  <dcterms:created xsi:type="dcterms:W3CDTF">2020-12-29T14:03:41Z</dcterms:created>
  <dcterms:modified xsi:type="dcterms:W3CDTF">2022-10-21T19:25:10Z</dcterms:modified>
</cp:coreProperties>
</file>